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6" r:id="rId1"/>
  </p:sldMasterIdLst>
  <p:sldIdLst>
    <p:sldId id="265" r:id="rId2"/>
    <p:sldId id="256" r:id="rId3"/>
    <p:sldId id="261" r:id="rId4"/>
    <p:sldId id="266" r:id="rId5"/>
    <p:sldId id="267" r:id="rId6"/>
    <p:sldId id="258" r:id="rId7"/>
    <p:sldId id="262" r:id="rId8"/>
    <p:sldId id="263" r:id="rId9"/>
    <p:sldId id="259" r:id="rId10"/>
    <p:sldId id="260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1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80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519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8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8563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70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85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8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0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6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0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67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5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65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109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8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36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D53EE8-F8BA-D563-2DFC-E660B7DA4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Che cosa vi viene in mente guardando questa immagine?</a:t>
            </a:r>
          </a:p>
        </p:txBody>
      </p:sp>
      <p:pic>
        <p:nvPicPr>
          <p:cNvPr id="4" name="Segnaposto contenuto 4">
            <a:extLst>
              <a:ext uri="{FF2B5EF4-FFF2-40B4-BE49-F238E27FC236}">
                <a16:creationId xmlns:a16="http://schemas.microsoft.com/office/drawing/2014/main" id="{A9BDDEFB-4641-E8D6-65EE-7C4C03A2F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5188" y="2160588"/>
            <a:ext cx="4717237" cy="3881437"/>
          </a:xfrm>
        </p:spPr>
      </p:pic>
    </p:spTree>
    <p:extLst>
      <p:ext uri="{BB962C8B-B14F-4D97-AF65-F5344CB8AC3E}">
        <p14:creationId xmlns:p14="http://schemas.microsoft.com/office/powerpoint/2010/main" val="2839112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Contrastare il falso</a:t>
            </a:r>
          </a:p>
          <a:p>
            <a:r>
              <a:t>significa lavorare sulla fiducia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Educazione ai bias</a:t>
            </a:r>
          </a:p>
          <a:p>
            <a:r>
              <a:t>Consapevolezza emotiva</a:t>
            </a:r>
          </a:p>
          <a:p>
            <a:r>
              <a:t>Ricostruzione della fiducia</a:t>
            </a:r>
          </a:p>
          <a:p>
            <a:r>
              <a:t>Design del vero</a:t>
            </a:r>
          </a:p>
          <a:p>
            <a:endParaRPr/>
          </a:p>
          <a:p>
            <a:r>
              <a:t>Non esiste contrasto alla contraffazione senza comprendere il comportamento umano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81BDF8-ACF7-6390-A3B0-657BE0E12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Dove entra il “contrasto” dal punto di vista psicologico?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B328D-EA2C-9D8F-6D08-D0C53FCA8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br>
              <a:rPr lang="it-IT" dirty="0"/>
            </a:br>
            <a:r>
              <a:rPr lang="it-IT" dirty="0"/>
              <a:t>Contrastare la contraffazione non è solo:</a:t>
            </a:r>
            <a:br>
              <a:rPr lang="it-IT" dirty="0"/>
            </a:br>
            <a:r>
              <a:rPr lang="it-IT" dirty="0"/>
              <a:t>tecnologia</a:t>
            </a:r>
            <a:br>
              <a:rPr lang="it-IT" dirty="0"/>
            </a:br>
            <a:r>
              <a:rPr lang="it-IT" dirty="0"/>
              <a:t>normativa</a:t>
            </a:r>
            <a:br>
              <a:rPr lang="it-IT" dirty="0"/>
            </a:br>
            <a:r>
              <a:rPr lang="it-IT" dirty="0"/>
              <a:t>controllo</a:t>
            </a:r>
            <a:br>
              <a:rPr lang="it-IT" dirty="0"/>
            </a:br>
            <a:r>
              <a:rPr lang="it-IT" dirty="0"/>
              <a:t>ma anche: educazione cognitiva ed emotiva, rendere consapevoli i </a:t>
            </a:r>
            <a:r>
              <a:rPr lang="it-IT" dirty="0" err="1"/>
              <a:t>bias</a:t>
            </a:r>
            <a:r>
              <a:rPr lang="it-IT" dirty="0"/>
              <a:t>, allenare il dubbio sano, insegnare a riconoscere segnali di manipolazione</a:t>
            </a:r>
            <a:br>
              <a:rPr lang="it-IT" dirty="0"/>
            </a:br>
            <a:r>
              <a:rPr lang="it-IT" dirty="0"/>
              <a:t>ricostruzione della fiducia: nei brand, nelle istituzioni, nelle fonti</a:t>
            </a:r>
            <a:br>
              <a:rPr lang="it-IT" dirty="0"/>
            </a:br>
            <a:r>
              <a:rPr lang="it-IT" dirty="0"/>
              <a:t>nelle tecnologie</a:t>
            </a:r>
            <a:br>
              <a:rPr lang="it-IT" dirty="0"/>
            </a:br>
            <a:r>
              <a:rPr lang="it-IT" b="1" dirty="0"/>
              <a:t>Design psicologico del vero</a:t>
            </a:r>
            <a:br>
              <a:rPr lang="it-IT" dirty="0"/>
            </a:br>
            <a:r>
              <a:rPr lang="it-IT" dirty="0"/>
              <a:t>Il vero deve:</a:t>
            </a:r>
            <a:br>
              <a:rPr lang="it-IT" dirty="0"/>
            </a:br>
            <a:r>
              <a:rPr lang="it-IT" dirty="0"/>
              <a:t>essere riconoscibile</a:t>
            </a:r>
            <a:br>
              <a:rPr lang="it-IT" dirty="0"/>
            </a:br>
            <a:r>
              <a:rPr lang="it-IT" dirty="0"/>
              <a:t>essere semplice</a:t>
            </a:r>
            <a:br>
              <a:rPr lang="it-IT" dirty="0"/>
            </a:br>
            <a:r>
              <a:rPr lang="it-IT" dirty="0"/>
              <a:t>essere emotivamente credibile</a:t>
            </a:r>
          </a:p>
        </p:txBody>
      </p:sp>
    </p:spTree>
    <p:extLst>
      <p:ext uri="{BB962C8B-B14F-4D97-AF65-F5344CB8AC3E}">
        <p14:creationId xmlns:p14="http://schemas.microsoft.com/office/powerpoint/2010/main" val="1230335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Psicologia e </a:t>
            </a:r>
            <a:r>
              <a:rPr lang="it-IT" dirty="0" err="1"/>
              <a:t>falso:quale</a:t>
            </a:r>
            <a:r>
              <a:rPr lang="it-IT" dirty="0"/>
              <a:t> relazione?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Prodotti</a:t>
            </a:r>
            <a:r>
              <a:rPr dirty="0"/>
              <a:t> </a:t>
            </a:r>
            <a:r>
              <a:rPr dirty="0" err="1"/>
              <a:t>contraffatti</a:t>
            </a:r>
            <a:endParaRPr dirty="0"/>
          </a:p>
          <a:p>
            <a:pPr marL="0" indent="0">
              <a:buNone/>
            </a:pPr>
            <a:r>
              <a:rPr dirty="0"/>
              <a:t>• Fake news</a:t>
            </a:r>
          </a:p>
          <a:p>
            <a:pPr marL="0" indent="0">
              <a:buNone/>
            </a:pPr>
            <a:r>
              <a:rPr dirty="0"/>
              <a:t>• Deepfake e </a:t>
            </a:r>
            <a:r>
              <a:rPr dirty="0" err="1"/>
              <a:t>falsi</a:t>
            </a:r>
            <a:r>
              <a:rPr dirty="0"/>
              <a:t> </a:t>
            </a:r>
            <a:r>
              <a:rPr dirty="0" err="1"/>
              <a:t>digitali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Tecnologie</a:t>
            </a:r>
            <a:r>
              <a:rPr dirty="0"/>
              <a:t> e </a:t>
            </a:r>
            <a:r>
              <a:rPr dirty="0" err="1"/>
              <a:t>identità</a:t>
            </a:r>
            <a:r>
              <a:rPr dirty="0"/>
              <a:t> </a:t>
            </a:r>
            <a:r>
              <a:rPr dirty="0" err="1"/>
              <a:t>artificiali</a:t>
            </a:r>
            <a:endParaRPr dirty="0"/>
          </a:p>
          <a:p>
            <a:endParaRPr dirty="0"/>
          </a:p>
          <a:p>
            <a:r>
              <a:rPr dirty="0"/>
              <a:t>Tutti </a:t>
            </a:r>
            <a:r>
              <a:rPr dirty="0" err="1"/>
              <a:t>hanno</a:t>
            </a:r>
            <a:r>
              <a:rPr dirty="0"/>
              <a:t> </a:t>
            </a:r>
            <a:r>
              <a:rPr dirty="0" err="1"/>
              <a:t>qualcosa</a:t>
            </a:r>
            <a:r>
              <a:rPr dirty="0"/>
              <a:t> in </a:t>
            </a:r>
            <a:r>
              <a:rPr dirty="0" err="1"/>
              <a:t>comune</a:t>
            </a:r>
            <a:r>
              <a:rPr lang="it-IT" dirty="0"/>
              <a:t>: </a:t>
            </a:r>
            <a:r>
              <a:rPr lang="it-IT" b="1" dirty="0"/>
              <a:t>Tutti sfruttano mecca</a:t>
            </a:r>
          </a:p>
          <a:p>
            <a:pPr marL="0" indent="0">
              <a:buNone/>
            </a:pPr>
            <a:r>
              <a:rPr lang="it-IT" b="1" dirty="0" err="1"/>
              <a:t>nismi</a:t>
            </a:r>
            <a:r>
              <a:rPr lang="it-IT" b="1" dirty="0"/>
              <a:t> psicologici universali</a:t>
            </a:r>
          </a:p>
          <a:p>
            <a:pPr marL="0" indent="0">
              <a:buNone/>
            </a:pPr>
            <a:endParaRPr lang="it-IT" b="1" dirty="0"/>
          </a:p>
          <a:p>
            <a:pPr marL="0" indent="0" algn="r">
              <a:buNone/>
            </a:pPr>
            <a:r>
              <a:rPr lang="it-IT" b="1" dirty="0"/>
              <a:t>Rosa </a:t>
            </a:r>
            <a:r>
              <a:rPr lang="it-IT" dirty="0"/>
              <a:t>riequilibra le emozioni, infonde una sensazione di protezione e serenità. </a:t>
            </a:r>
            <a:endParaRPr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B9C376-6E2F-EF95-6ADD-49CA6304A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Il falso esiste perché funziona sulla mente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20C4DB-1014-EF97-3AD5-4AA51FA0D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sfrutta </a:t>
            </a:r>
            <a:r>
              <a:rPr lang="it-IT" dirty="0" err="1"/>
              <a:t>bias</a:t>
            </a:r>
            <a:r>
              <a:rPr lang="it-IT" dirty="0"/>
              <a:t> cognitivi (scorciatoia mentale per analizzare situazioni e prendere decisioni) </a:t>
            </a:r>
          </a:p>
          <a:p>
            <a:r>
              <a:rPr lang="it-IT" dirty="0"/>
              <a:t>Euristica della disponibilità, (</a:t>
            </a:r>
            <a:r>
              <a:rPr lang="it-IT" dirty="0" err="1"/>
              <a:t>incid</a:t>
            </a:r>
            <a:r>
              <a:rPr lang="it-IT" dirty="0"/>
              <a:t>. Aereo) ancoraggio ( prezzo da 200 a 120) affetto (fiducia se una persona è simpatica) rappresentatività (introverso sarà un informatico) ottimismo (a me andrà meglio che agli altri) causalità (questa maglia mi porterà fortuna). I BC sono occhiali automatici che il cervello indossa per sopravvivere ad un mondo complesso e spesso noi non ne siamo consapevoli</a:t>
            </a:r>
          </a:p>
          <a:p>
            <a:r>
              <a:rPr lang="it-IT" dirty="0"/>
              <a:t>emozioni, </a:t>
            </a:r>
          </a:p>
          <a:p>
            <a:r>
              <a:rPr lang="it-IT" dirty="0"/>
              <a:t>bisogni identitari </a:t>
            </a:r>
          </a:p>
          <a:p>
            <a:r>
              <a:rPr lang="it-IT" dirty="0"/>
              <a:t>dinamiche sociali</a:t>
            </a:r>
          </a:p>
          <a:p>
            <a:pPr marL="0" indent="0">
              <a:buNone/>
            </a:pPr>
            <a:r>
              <a:rPr lang="it-IT" dirty="0"/>
              <a:t>Ha a che fare con Percezione, Fiducia, Emozioni</a:t>
            </a:r>
          </a:p>
          <a:p>
            <a:pPr marL="0" indent="0">
              <a:buNone/>
            </a:pPr>
            <a:r>
              <a:rPr lang="it-IT" dirty="0"/>
              <a:t>Decisioni rapide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9069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FB6E92-25E8-CE84-DB8C-A3E383A03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 credibile?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15BCFB66-9592-76BE-570B-D817E2A60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2488" y="2098125"/>
            <a:ext cx="6348413" cy="3291987"/>
          </a:xfrm>
        </p:spPr>
      </p:pic>
    </p:spTree>
    <p:extLst>
      <p:ext uri="{BB962C8B-B14F-4D97-AF65-F5344CB8AC3E}">
        <p14:creationId xmlns:p14="http://schemas.microsoft.com/office/powerpoint/2010/main" val="184269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C28294-1944-05EF-AE0C-CC1D6CA32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 credibile?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8BB7D842-68A0-416B-F998-9113680179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6688" y="1457324"/>
            <a:ext cx="3056825" cy="5114925"/>
          </a:xfrm>
        </p:spPr>
      </p:pic>
    </p:spTree>
    <p:extLst>
      <p:ext uri="{BB962C8B-B14F-4D97-AF65-F5344CB8AC3E}">
        <p14:creationId xmlns:p14="http://schemas.microsoft.com/office/powerpoint/2010/main" val="339824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 meccanismi psicologici del falso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Bias </a:t>
            </a:r>
            <a:r>
              <a:rPr dirty="0" err="1"/>
              <a:t>cognitivi</a:t>
            </a:r>
            <a:endParaRPr dirty="0"/>
          </a:p>
          <a:p>
            <a:pPr marL="0" indent="0">
              <a:buNone/>
            </a:pPr>
            <a:r>
              <a:rPr dirty="0"/>
              <a:t>• Desiderio di status e </a:t>
            </a:r>
            <a:r>
              <a:rPr dirty="0" err="1"/>
              <a:t>appartenenza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Riduzione</a:t>
            </a:r>
            <a:r>
              <a:rPr dirty="0"/>
              <a:t> </a:t>
            </a:r>
            <a:r>
              <a:rPr dirty="0" err="1"/>
              <a:t>dello</a:t>
            </a:r>
            <a:r>
              <a:rPr dirty="0"/>
              <a:t> </a:t>
            </a:r>
            <a:r>
              <a:rPr dirty="0" err="1"/>
              <a:t>sforzo</a:t>
            </a:r>
            <a:r>
              <a:rPr dirty="0"/>
              <a:t> </a:t>
            </a:r>
            <a:r>
              <a:rPr dirty="0" err="1"/>
              <a:t>cognitivo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Emozioni</a:t>
            </a:r>
            <a:r>
              <a:rPr dirty="0"/>
              <a:t> ad </a:t>
            </a:r>
            <a:r>
              <a:rPr dirty="0" err="1"/>
              <a:t>alta</a:t>
            </a:r>
            <a:r>
              <a:rPr dirty="0"/>
              <a:t> </a:t>
            </a:r>
            <a:r>
              <a:rPr dirty="0" err="1"/>
              <a:t>intensità</a:t>
            </a:r>
            <a:endParaRPr dirty="0"/>
          </a:p>
          <a:p>
            <a:endParaRPr dirty="0"/>
          </a:p>
          <a:p>
            <a:r>
              <a:rPr dirty="0"/>
              <a:t>Il </a:t>
            </a:r>
            <a:r>
              <a:rPr dirty="0" err="1"/>
              <a:t>falso</a:t>
            </a:r>
            <a:r>
              <a:rPr dirty="0"/>
              <a:t> </a:t>
            </a:r>
            <a:r>
              <a:rPr dirty="0" err="1"/>
              <a:t>imita</a:t>
            </a:r>
            <a:r>
              <a:rPr dirty="0"/>
              <a:t> </a:t>
            </a:r>
            <a:r>
              <a:rPr dirty="0" err="1"/>
              <a:t>ciò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la </a:t>
            </a:r>
            <a:r>
              <a:rPr dirty="0" err="1"/>
              <a:t>mente</a:t>
            </a:r>
            <a:r>
              <a:rPr dirty="0"/>
              <a:t> </a:t>
            </a:r>
            <a:r>
              <a:rPr dirty="0" err="1"/>
              <a:t>riconosce</a:t>
            </a:r>
            <a:r>
              <a:rPr dirty="0"/>
              <a:t> come </a:t>
            </a:r>
            <a:r>
              <a:rPr dirty="0" err="1"/>
              <a:t>vero</a:t>
            </a:r>
            <a:r>
              <a:rPr lang="it-IT" dirty="0"/>
              <a:t> e familiare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7936F-9C5B-7DCA-151E-55F92CE23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Psicologia del consumatore e falso materiale (moda, accessori)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A4F2ED-7EB0-2D2A-F785-E9982185E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br>
              <a:rPr lang="it-IT" dirty="0"/>
            </a:br>
            <a:r>
              <a:rPr lang="it-IT" dirty="0"/>
              <a:t>Qui il punto non è “ingannare”, ma sedurre.</a:t>
            </a:r>
            <a:br>
              <a:rPr lang="it-IT" dirty="0"/>
            </a:br>
            <a:r>
              <a:rPr lang="it-IT" dirty="0"/>
              <a:t>Il falso di lusso funziona perché:</a:t>
            </a:r>
            <a:br>
              <a:rPr lang="it-IT" dirty="0"/>
            </a:br>
            <a:r>
              <a:rPr lang="it-IT" dirty="0"/>
              <a:t>attiva identità aspirazionale</a:t>
            </a:r>
            <a:br>
              <a:rPr lang="it-IT" dirty="0"/>
            </a:br>
            <a:r>
              <a:rPr lang="it-IT" dirty="0"/>
              <a:t>riduce il conflitto tra desiderio e possibilità economica</a:t>
            </a:r>
            <a:br>
              <a:rPr lang="it-IT" dirty="0"/>
            </a:br>
            <a:r>
              <a:rPr lang="it-IT" dirty="0"/>
              <a:t>normalizza l’auto-giustificazione (“tanto è uguale”)</a:t>
            </a:r>
            <a:br>
              <a:rPr lang="it-IT" dirty="0"/>
            </a:br>
            <a:r>
              <a:rPr lang="it-IT" dirty="0"/>
              <a:t>Psicologicamente, il consumatore sa (spesso) che è falso, ma:</a:t>
            </a:r>
          </a:p>
          <a:p>
            <a:r>
              <a:rPr lang="it-IT" dirty="0"/>
              <a:t>minimizza il rischio, razionalizza la scelta, separa il valore simbolico da quello legale/etico</a:t>
            </a:r>
          </a:p>
        </p:txBody>
      </p:sp>
    </p:spTree>
    <p:extLst>
      <p:ext uri="{BB962C8B-B14F-4D97-AF65-F5344CB8AC3E}">
        <p14:creationId xmlns:p14="http://schemas.microsoft.com/office/powerpoint/2010/main" val="671587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F1C7A-B213-4257-1A2B-1C1903F29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Psicologia del falso informativo (fake news, deepfake)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42E5AC-6483-A91E-3AA8-75E8A4F11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 </a:t>
            </a:r>
            <a:br>
              <a:rPr lang="it-IT" dirty="0"/>
            </a:br>
            <a:r>
              <a:rPr lang="it-IT" dirty="0"/>
              <a:t>Qui il meccanismo è ancora più delicato, perché tocca la verità.</a:t>
            </a:r>
            <a:br>
              <a:rPr lang="it-IT" dirty="0"/>
            </a:br>
            <a:r>
              <a:rPr lang="it-IT" dirty="0"/>
              <a:t>Le fake news non convincono perché sono credibili,</a:t>
            </a:r>
            <a:br>
              <a:rPr lang="it-IT" dirty="0"/>
            </a:br>
            <a:r>
              <a:rPr lang="it-IT" dirty="0"/>
              <a:t>convincono perché sono emotivamente efficaci.</a:t>
            </a:r>
            <a:br>
              <a:rPr lang="it-IT" dirty="0"/>
            </a:br>
            <a:r>
              <a:rPr lang="it-IT" dirty="0"/>
              <a:t>Paura, rabbia, indignazione, sorpresa → emozioni ad alta attivazione che:</a:t>
            </a:r>
            <a:br>
              <a:rPr lang="it-IT" dirty="0"/>
            </a:br>
            <a:r>
              <a:rPr lang="it-IT" dirty="0"/>
              <a:t>riducono il pensiero critico</a:t>
            </a:r>
            <a:br>
              <a:rPr lang="it-IT" dirty="0"/>
            </a:br>
            <a:r>
              <a:rPr lang="it-IT" dirty="0"/>
              <a:t>accelerano la condivisione</a:t>
            </a:r>
            <a:br>
              <a:rPr lang="it-IT" dirty="0"/>
            </a:br>
            <a:r>
              <a:rPr lang="it-IT" dirty="0"/>
              <a:t>aumentano la fiducia nel “sentito dire”</a:t>
            </a:r>
            <a:br>
              <a:rPr lang="it-IT" dirty="0"/>
            </a:br>
            <a:r>
              <a:rPr lang="it-IT" dirty="0"/>
              <a:t>I deepfake aggiungono un livello nuovo:</a:t>
            </a:r>
            <a:br>
              <a:rPr lang="it-IT" dirty="0"/>
            </a:br>
            <a:r>
              <a:rPr lang="it-IT" dirty="0"/>
              <a:t>Se vedo e sento, allora è vero</a:t>
            </a:r>
            <a:br>
              <a:rPr lang="it-IT" dirty="0"/>
            </a:br>
            <a:r>
              <a:rPr lang="it-IT" dirty="0"/>
              <a:t>(psicologia della percezione + fiducia sensoriale)</a:t>
            </a:r>
          </a:p>
        </p:txBody>
      </p:sp>
    </p:spTree>
    <p:extLst>
      <p:ext uri="{BB962C8B-B14F-4D97-AF65-F5344CB8AC3E}">
        <p14:creationId xmlns:p14="http://schemas.microsoft.com/office/powerpoint/2010/main" val="219659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Dal prodotto falso</a:t>
            </a:r>
          </a:p>
          <a:p>
            <a:r>
              <a:t>alla realtà falsificata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Il falso non è solo un problema di autenticità, ma di </a:t>
            </a:r>
            <a:r>
              <a:rPr lang="it-IT" dirty="0" err="1"/>
              <a:t>fiducia.E</a:t>
            </a:r>
            <a:r>
              <a:rPr lang="it-IT" dirty="0"/>
              <a:t> la fiducia è un fenomeno psicologico. Non esiste contrasto efficace alla contraffazione senza comprendere il comportamento umano. Perché il falso evolve con la </a:t>
            </a:r>
            <a:r>
              <a:rPr lang="it-IT" dirty="0" err="1"/>
              <a:t>tecnologia,ma</a:t>
            </a:r>
            <a:r>
              <a:rPr lang="it-IT" dirty="0"/>
              <a:t> sfrutta sempre la stessa cosa: la mente umana.</a:t>
            </a:r>
          </a:p>
          <a:p>
            <a:r>
              <a:rPr lang="it-IT" dirty="0"/>
              <a:t>Nel consumo → seduzione identitaria</a:t>
            </a:r>
          </a:p>
          <a:p>
            <a:r>
              <a:rPr lang="it-IT" dirty="0"/>
              <a:t>Nell’informazione → manipolazione emotiva</a:t>
            </a:r>
          </a:p>
          <a:p>
            <a:r>
              <a:rPr lang="it-IT" dirty="0"/>
              <a:t>Nel digitale → fiducia sensoriale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685</TotalTime>
  <Words>584</Words>
  <Application>Microsoft Office PowerPoint</Application>
  <PresentationFormat>Presentazione su schermo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Sfaccettatura</vt:lpstr>
      <vt:lpstr>Che cosa vi viene in mente guardando questa immagine?</vt:lpstr>
      <vt:lpstr>Psicologia e falso:quale relazione?</vt:lpstr>
      <vt:lpstr>Il falso esiste perché funziona sulla mente</vt:lpstr>
      <vt:lpstr>E credibile?</vt:lpstr>
      <vt:lpstr>E credibile?</vt:lpstr>
      <vt:lpstr>I meccanismi psicologici del falso</vt:lpstr>
      <vt:lpstr>Psicologia del consumatore e falso materiale (moda, accessori)</vt:lpstr>
      <vt:lpstr>Psicologia del falso informativo (fake news, deepfake)</vt:lpstr>
      <vt:lpstr>Dal prodotto falso alla realtà falsificata</vt:lpstr>
      <vt:lpstr>Contrastare il falso significa lavorare sulla fiducia</vt:lpstr>
      <vt:lpstr>Dove entra il “contrasto” dal punto di vista psicologico?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elisa stefanati</cp:lastModifiedBy>
  <cp:revision>12</cp:revision>
  <dcterms:created xsi:type="dcterms:W3CDTF">2013-01-27T09:14:16Z</dcterms:created>
  <dcterms:modified xsi:type="dcterms:W3CDTF">2026-02-11T10:16:09Z</dcterms:modified>
  <cp:category/>
</cp:coreProperties>
</file>