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2" r:id="rId4"/>
    <p:sldId id="259" r:id="rId5"/>
    <p:sldId id="258" r:id="rId6"/>
    <p:sldId id="281" r:id="rId7"/>
    <p:sldId id="260" r:id="rId8"/>
    <p:sldId id="261" r:id="rId9"/>
    <p:sldId id="262" r:id="rId10"/>
    <p:sldId id="263" r:id="rId11"/>
    <p:sldId id="271" r:id="rId12"/>
    <p:sldId id="264" r:id="rId13"/>
    <p:sldId id="272" r:id="rId14"/>
    <p:sldId id="273" r:id="rId15"/>
    <p:sldId id="283" r:id="rId16"/>
    <p:sldId id="274" r:id="rId17"/>
    <p:sldId id="265" r:id="rId18"/>
    <p:sldId id="266" r:id="rId19"/>
    <p:sldId id="267" r:id="rId20"/>
    <p:sldId id="268" r:id="rId21"/>
    <p:sldId id="275" r:id="rId22"/>
    <p:sldId id="276" r:id="rId23"/>
    <p:sldId id="270" r:id="rId24"/>
    <p:sldId id="269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5DE43-72EC-20F4-AE25-84B8D8F1E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83961" y="386160"/>
            <a:ext cx="9755187" cy="3043213"/>
          </a:xfrm>
        </p:spPr>
        <p:txBody>
          <a:bodyPr>
            <a:noAutofit/>
          </a:bodyPr>
          <a:lstStyle/>
          <a:p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Consumatori consapevoli o complici? </a:t>
            </a:r>
            <a:b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mercato dell’apparenza</a:t>
            </a:r>
            <a:r>
              <a:rPr lang="it-IT" sz="3200" dirty="0"/>
              <a:t>. </a:t>
            </a:r>
            <a:br>
              <a:rPr lang="it-IT" sz="3200" dirty="0"/>
            </a:br>
            <a:r>
              <a:rPr lang="it-IT" sz="3200" dirty="0"/>
              <a:t>Dal perché il falso può sedurre alla psicologia della contraffazione quotidiana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B6EF7E-C461-0B9F-9196-F67EAED47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21130" y="3522541"/>
            <a:ext cx="10425539" cy="854533"/>
          </a:xfrm>
        </p:spPr>
        <p:txBody>
          <a:bodyPr/>
          <a:lstStyle/>
          <a:p>
            <a:r>
              <a:rPr lang="it-IT" sz="2400" dirty="0"/>
              <a:t>Il falso. Dinamiche psicologiche e strategie educative contro la contraffazione</a:t>
            </a:r>
          </a:p>
        </p:txBody>
      </p:sp>
    </p:spTree>
    <p:extLst>
      <p:ext uri="{BB962C8B-B14F-4D97-AF65-F5344CB8AC3E}">
        <p14:creationId xmlns:p14="http://schemas.microsoft.com/office/powerpoint/2010/main" val="43007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FB49AF-5908-6ECD-80D0-FB392692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0038"/>
            <a:ext cx="10396882" cy="600075"/>
          </a:xfrm>
        </p:spPr>
        <p:txBody>
          <a:bodyPr>
            <a:normAutofit fontScale="90000"/>
          </a:bodyPr>
          <a:lstStyle/>
          <a:p>
            <a:r>
              <a:rPr lang="it-IT" dirty="0"/>
              <a:t>Psicologia del contraffattore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B83F95-F979-E170-BE2F-CA2B7F6AC3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00113"/>
            <a:ext cx="10394707" cy="5272087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Aptos Narrow" panose="020B0004020202020204" pitchFamily="34" charset="0"/>
              </a:rPr>
              <a:t>Motivazioni culturali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Scarso rispetto per la proprietà intellettuale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Narrazione culturale tipo: “Le multinazionali sono troppo ricche”, “Non facciamo male a nessuno”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In alcuni contesti, la contraffazione è vista come astuzia, non come crimine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 TRATTI PSICOLOGICI FREQUENTI (Attenzione: sono tendenze, non diagnosi)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1 Elevata tolleranza al rischio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Accettazione consapevole dell’illegalità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Sottovalutazione delle conseguenze a lungo termine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Familiarità con ambienti informali o borderline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 2. Impulsività strumentale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Decisioni rapide orientate al profitto, Focalizzazione sul guadagno immediato</a:t>
            </a:r>
            <a:br>
              <a:rPr lang="it-IT" sz="1800" dirty="0">
                <a:latin typeface="Aptos Narrow" panose="020B0004020202020204" pitchFamily="34" charset="0"/>
              </a:rPr>
            </a:br>
            <a:r>
              <a:rPr lang="it-IT" sz="1800" dirty="0">
                <a:latin typeface="Aptos Narrow" panose="020B0004020202020204" pitchFamily="34" charset="0"/>
              </a:rPr>
              <a:t>Minor pianificazione etica, non necessariamente scarsa intelligenza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475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61855-FC90-475C-1397-C3BF921C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Psicologia del contraffattore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6E591-17B9-FCD3-AE13-6C26560241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10394707" cy="37743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dirty="0">
                <a:latin typeface="Aptos Narrow" panose="020B0004020202020204" pitchFamily="34" charset="0"/>
              </a:rPr>
              <a:t>3. Disimpegno morale (molto rilevante)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Razionalizzazioni tipiche: “Non rubo a persone, ma a marchi”, “Tanto lo fanno tutti”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“È colpa del sistema”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 Serve a ridurre il senso di colpa.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 4. Esternalizzazione della responsabilità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Colpa attribuita a: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consumatori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intermediari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brand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Stato</a:t>
            </a:r>
          </a:p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 “Io rispondo a una domanda che già esiste.”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11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917883-1BC7-344F-D5ED-819F16CC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57225"/>
          </a:xfrm>
        </p:spPr>
        <p:txBody>
          <a:bodyPr>
            <a:normAutofit fontScale="90000"/>
          </a:bodyPr>
          <a:lstStyle/>
          <a:p>
            <a:r>
              <a:rPr lang="it-IT" dirty="0"/>
              <a:t>Psicologia del contraffattore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529EAE-1525-94E5-20C3-BD3268DAFE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476" y="1343025"/>
            <a:ext cx="10709032" cy="4329113"/>
          </a:xfrm>
        </p:spPr>
        <p:txBody>
          <a:bodyPr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  <a:t>5. Orientamento pragmatico e cinico</a:t>
            </a:r>
            <a:b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</a:br>
            <a: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  <a:t>Visione strumentale delle regole</a:t>
            </a:r>
            <a:b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</a:br>
            <a: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  <a:t>Etica flessibile e situazionale</a:t>
            </a:r>
            <a:b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</a:br>
            <a: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  <a:t>Bassa identificazione con le istituzioni</a:t>
            </a:r>
            <a:b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</a:br>
            <a: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  <a:t>ASPETTO IDENTITARIO</a:t>
            </a:r>
            <a:b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</a:br>
            <a: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  <a:t>Molti </a:t>
            </a:r>
            <a:r>
              <a:rPr lang="it-IT" sz="1900" dirty="0" err="1">
                <a:latin typeface="Aptos Narrow" panose="020B0004020202020204" pitchFamily="34" charset="0"/>
                <a:cs typeface="Times New Roman" panose="02020603050405020304" pitchFamily="18" charset="0"/>
              </a:rPr>
              <a:t>contraffattori:Si</a:t>
            </a:r>
            <a: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  <a:t> vedono come: commercianti, produttori, “furbi”</a:t>
            </a:r>
            <a:br>
              <a:rPr lang="it-IT" sz="1900" dirty="0">
                <a:latin typeface="Aptos Narrow" panose="020B0004020202020204" pitchFamily="34" charset="0"/>
                <a:cs typeface="Times New Roman" panose="02020603050405020304" pitchFamily="18" charset="0"/>
              </a:rPr>
            </a:br>
            <a:r>
              <a:rPr lang="it-IT" sz="1900" b="1" dirty="0">
                <a:solidFill>
                  <a:schemeClr val="accent1"/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Questo abbassa la soglia psicologica all’illegalità. </a:t>
            </a:r>
            <a:br>
              <a:rPr lang="it-IT" sz="1900" dirty="0">
                <a:solidFill>
                  <a:schemeClr val="accent1"/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</a:br>
            <a:r>
              <a:rPr lang="it-IT" sz="1900" b="1" dirty="0">
                <a:solidFill>
                  <a:schemeClr val="accent1"/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Il contraffattore è spesso un opportunista razionale che neutralizza il senso di colpa attraverso giustificazioni morali e una percezione distorta del rischio.</a:t>
            </a:r>
            <a:endParaRPr lang="it-IT" sz="1900" dirty="0">
              <a:solidFill>
                <a:schemeClr val="accent1"/>
              </a:solidFill>
              <a:latin typeface="Aptos Narrow" panose="020B000402020202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16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AE06D0-97FA-C6A3-0E56-20816EC2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Psicologia del consumatore di falso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574840-DFB9-E0E0-5E06-E2C209B514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Motivazioni: prezzo, status, curiosità. (chi acquista consapevolmente prodotti contraffatti)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 err="1">
                <a:latin typeface="Aptos Narrow" panose="020B0004020202020204" pitchFamily="34" charset="0"/>
              </a:rPr>
              <a:t>Bias</a:t>
            </a:r>
            <a:r>
              <a:rPr lang="it-IT" dirty="0">
                <a:latin typeface="Aptos Narrow" panose="020B0004020202020204" pitchFamily="34" charset="0"/>
              </a:rPr>
              <a:t> cognitivi: illusione del risparmio, normalizzazione sociale, dissonanza cognitiva</a:t>
            </a:r>
            <a:br>
              <a:rPr lang="it-IT" dirty="0">
                <a:latin typeface="Aptos Narrow" panose="020B0004020202020204" pitchFamily="34" charset="0"/>
              </a:rPr>
            </a:br>
            <a:br>
              <a:rPr lang="it-IT" dirty="0">
                <a:latin typeface="Aptos Narrow" panose="020B0004020202020204" pitchFamily="34" charset="0"/>
              </a:rPr>
            </a:b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Anche qui: non è un profilo unico, ma un insieme di pattern ricorrenti.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MOTIVAZIONI PRINCIPALI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1. Ricerca di status simbolico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Il brand è un segnale sociale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L’oggetto conta meno del messaggio che comunica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Il falso è un surrogato simbolico dell’originale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Psicologicamente: consumo identitario  (acquisto non soddisfa un bisogno funzionale, ma rappresenta uno strumento per costruire e comunicare la propria identità ad es in adolescenza gli oggetti sono un’estensione del sé.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920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AD43D-9D1D-A680-805B-43186074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Psicologia del consumatore di falso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6245FC-C34E-1852-A6B0-E3ECEBCE24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2. Tensione tra desiderio e possibilità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Vuole l’oggetto, ma non può o non vuole pagarlo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Il falso diventa una soluzione di compromesso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b="1" dirty="0">
                <a:latin typeface="Aptos Narrow" panose="020B0004020202020204" pitchFamily="34" charset="0"/>
              </a:rPr>
              <a:t> Riduce la frustrazione senza rinunciare al simbolo.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3. Normalizzazione sociale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“Lo fanno tutti”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Il contesto (amici, social, mercati online) abbassa la soglia morale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In certi ambienti il falso è socialmente accettato</a:t>
            </a:r>
            <a:br>
              <a:rPr lang="it-IT" dirty="0">
                <a:latin typeface="Aptos Narrow" panose="020B0004020202020204" pitchFamily="34" charset="0"/>
              </a:rPr>
            </a:br>
            <a:endParaRPr lang="it-IT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7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17CE32-BC66-5C3C-A93B-83367795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 abbassa la soglia morale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E0486A6-C410-2379-B11E-D47C23DF64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50179" y="2063750"/>
            <a:ext cx="6066192" cy="3311525"/>
          </a:xfrm>
        </p:spPr>
      </p:pic>
    </p:spTree>
    <p:extLst>
      <p:ext uri="{BB962C8B-B14F-4D97-AF65-F5344CB8AC3E}">
        <p14:creationId xmlns:p14="http://schemas.microsoft.com/office/powerpoint/2010/main" val="147587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4FED0C-795E-B57C-0465-90907D94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Psicologia del consumatore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57615B-401E-3CC7-5FC1-13A80A3109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0038" y="1600200"/>
            <a:ext cx="10780469" cy="37743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BIAS COGNITIVI FREQUENTI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1. Disimpegno morale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Stesso meccanismo del contraffattore, ma più lieve: “Non danneggio nessuno”, “I brand guadagnano troppo”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“È solo una borsa”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b="1" dirty="0">
                <a:latin typeface="Aptos Narrow" panose="020B0004020202020204" pitchFamily="34" charset="0"/>
              </a:rPr>
              <a:t> Serve a proteggere l’autostima.</a:t>
            </a:r>
            <a:endParaRPr lang="it-IT" dirty="0">
              <a:latin typeface="Aptos Narrow" panose="020B00040202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 2. Minimizzazione del rischio legale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Scarsa conoscenza delle sanzioni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Percezione del controllo come remoto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b="1" dirty="0">
                <a:latin typeface="Aptos Narrow" panose="020B0004020202020204" pitchFamily="34" charset="0"/>
              </a:rPr>
              <a:t> </a:t>
            </a:r>
            <a:r>
              <a:rPr lang="it-IT" b="1" dirty="0" err="1">
                <a:latin typeface="Aptos Narrow" panose="020B0004020202020204" pitchFamily="34" charset="0"/>
              </a:rPr>
              <a:t>Bias</a:t>
            </a:r>
            <a:r>
              <a:rPr lang="it-IT" b="1" dirty="0">
                <a:latin typeface="Aptos Narrow" panose="020B0004020202020204" pitchFamily="34" charset="0"/>
              </a:rPr>
              <a:t> dell’ottimismo: </a:t>
            </a:r>
            <a:r>
              <a:rPr lang="it-IT" dirty="0">
                <a:latin typeface="Aptos Narrow" panose="020B0004020202020204" pitchFamily="34" charset="0"/>
              </a:rPr>
              <a:t>“Capita agli altri, non a me.”</a:t>
            </a:r>
            <a:br>
              <a:rPr lang="it-IT" dirty="0">
                <a:latin typeface="Aptos Narrow" panose="020B0004020202020204" pitchFamily="34" charset="0"/>
              </a:rPr>
            </a:br>
            <a:endParaRPr lang="it-IT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2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229B9-2B19-06DB-F8B5-CADD51F7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Psicologia del consumatore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046988-68C0-8E64-6380-3A3EE9B380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28788"/>
            <a:ext cx="10394707" cy="36457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3. Separazione etica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Comportamento illecito confinato a una categoria: “Sono onesto in tutto, tranne che su questo.”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 Riduce la dissonanza cognitiva (quando il comportamento non è coerente con i propri valori)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 4. Effetto “furbo vs sistema”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Acquisto vissuto come piccola rivincita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Il falso diventa simbolo di astuzia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 Rafforza l’identità personale.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 5. </a:t>
            </a:r>
            <a:r>
              <a:rPr lang="it-IT" dirty="0" err="1">
                <a:latin typeface="Aptos Narrow" panose="020B0004020202020204" pitchFamily="34" charset="0"/>
              </a:rPr>
              <a:t>Temporal</a:t>
            </a:r>
            <a:r>
              <a:rPr lang="it-IT" dirty="0">
                <a:latin typeface="Aptos Narrow" panose="020B0004020202020204" pitchFamily="34" charset="0"/>
              </a:rPr>
              <a:t> </a:t>
            </a:r>
            <a:r>
              <a:rPr lang="it-IT" dirty="0" err="1">
                <a:latin typeface="Aptos Narrow" panose="020B0004020202020204" pitchFamily="34" charset="0"/>
              </a:rPr>
              <a:t>discounting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Piacere immediato  vs conseguenze future (meglio uovo oggi che la gallina domani)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Focus sull’uso presente, non sui rischi</a:t>
            </a:r>
            <a:br>
              <a:rPr lang="it-IT" dirty="0">
                <a:latin typeface="Aptos Narrow" panose="020B0004020202020204" pitchFamily="34" charset="0"/>
              </a:rPr>
            </a:br>
            <a:endParaRPr lang="it-IT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9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F9510-3AA8-E443-DDC4-B17293F0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Psicologia del consumatore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04D5DD-F909-AF75-46EA-C0F6E5AB5F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TRATTI PSICOLOGICI FREQUENTI  (tendenze, non etichette cliniche)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Elevata sensibilità al giudizio sociale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Autostima contingente (dipendente dall’immagine)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Orientamento edonico (piacere rapido)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Conformismo situazionale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Bassa interiorizzazione della norma 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Non necessariamente impulsivo: spesso l’acquisto è razionalizzato, non istintivo.</a:t>
            </a:r>
            <a:br>
              <a:rPr lang="it-IT" dirty="0">
                <a:latin typeface="Aptos Narrow" panose="020B0004020202020204" pitchFamily="34" charset="0"/>
              </a:rPr>
            </a:br>
            <a:endParaRPr lang="it-IT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4DF8E-EB0A-8566-655B-8F4E6848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Psicologia del consumatore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64A3A0-2A9C-8C5C-CEAE-6DE16A2F14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 RAPPORTO CON LA LEGGE (Come percepisce la legalità)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La norma è vista come: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astratta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lontana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poco applicata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 Il reato è percepito come amministrativo, non morale.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Strategia mentale tipica: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Negazione → minimizzazione → giustificazione</a:t>
            </a:r>
            <a:br>
              <a:rPr lang="it-IT" dirty="0">
                <a:latin typeface="Aptos Narrow" panose="020B0004020202020204" pitchFamily="34" charset="0"/>
              </a:rPr>
            </a:br>
            <a:endParaRPr lang="it-IT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1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BF74C-03A4-6D50-E688-59097404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02E23-8629-0F0E-8F97-84C0FF3101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-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  <a:t>Definire il falso e i diversi tipi di contraffazione</a:t>
            </a:r>
            <a:b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</a:b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  <a:t>-Analizzare la psicologia di chi produce e di chi acquista falso</a:t>
            </a:r>
            <a:b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</a:b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  <a:t>-Riflettere su rischi legali, etici, morali e sociali</a:t>
            </a:r>
            <a:b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</a:b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  <a:t>-Fornire strumenti pratici per la sensibilizzazione</a:t>
            </a:r>
            <a:b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</a:b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  <a:t>-Sperimentare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  <a:t>role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  <a:t> playing e laboratori</a:t>
            </a:r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783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9DC1A9-A55C-9331-2547-7D331FA8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7176"/>
            <a:ext cx="10396882" cy="1085849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TIPI DI CONSUMATORE DEL FALSO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A131EA-B976-86AC-A122-372329AC50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28714"/>
            <a:ext cx="10394707" cy="42458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1. L’opportunista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Sa che è falso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Lo compra per convenienza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Etica flessibile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2. Il simbolico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Cerca status e riconoscimento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Il falso “funziona” se non viene scoperto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3. Il giustificatore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Costruisce narrazioni morali elaborate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Riduce il conflitto interno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4. Il normalizzato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Cresciuto in contesti dove il falso è comune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Non percepisce devianza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283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40D7CF-4A43-F7F8-FD26-0EF7A05C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consumatore del falso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54D4EA-A705-2712-C813-5AFBA77FA5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063396"/>
            <a:ext cx="10394707" cy="3311189"/>
          </a:xfrm>
        </p:spPr>
        <p:txBody>
          <a:bodyPr/>
          <a:lstStyle/>
          <a:p>
            <a:pPr marL="0" indent="0">
              <a:buNone/>
            </a:pPr>
            <a:br>
              <a:rPr lang="it-IT" dirty="0"/>
            </a:br>
            <a:r>
              <a:rPr lang="it-IT" dirty="0">
                <a:latin typeface="Aptos Narrow" panose="020B0004020202020204" pitchFamily="34" charset="0"/>
              </a:rPr>
              <a:t>Il consumatore del falso non cerca l’oggetto, ma il significato sociale dell’oggetto, riducendo il conflitto morale attraverso </a:t>
            </a:r>
            <a:r>
              <a:rPr lang="it-IT" dirty="0" err="1">
                <a:latin typeface="Aptos Narrow" panose="020B0004020202020204" pitchFamily="34" charset="0"/>
              </a:rPr>
              <a:t>bias</a:t>
            </a:r>
            <a:r>
              <a:rPr lang="it-IT" dirty="0">
                <a:latin typeface="Aptos Narrow" panose="020B0004020202020204" pitchFamily="34" charset="0"/>
              </a:rPr>
              <a:t> cognitivi e normalizzazione.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474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57A6B-ED50-F51A-43BB-92C89C83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Impatti del falso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425215-8323-786C-52F7-84D1F25BFD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br>
              <a:rPr lang="it-IT" sz="2800" dirty="0"/>
            </a:br>
            <a:r>
              <a:rPr lang="it-IT" sz="2800" dirty="0"/>
              <a:t>Rischi per il consumatore: legali, fiscali, sanitari</a:t>
            </a:r>
            <a:br>
              <a:rPr lang="it-IT" sz="2800" dirty="0"/>
            </a:br>
            <a:r>
              <a:rPr lang="it-IT" sz="2800" dirty="0"/>
              <a:t>Rischi sociali: alimenta mercato nero, distrugge valore economico e culturale</a:t>
            </a:r>
            <a:br>
              <a:rPr lang="it-IT" sz="2800" dirty="0"/>
            </a:br>
            <a:r>
              <a:rPr lang="it-IT" sz="2800" dirty="0"/>
              <a:t>Rischi morali e psicologici: normalizzazione dell’inganno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25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86488-43DB-4B89-05DA-3297A318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mercato dell’apparenza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8AA2D90-F647-376A-47FB-4165323AFD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8824" y="2063750"/>
            <a:ext cx="7858125" cy="3665538"/>
          </a:xfrm>
        </p:spPr>
      </p:pic>
    </p:spTree>
    <p:extLst>
      <p:ext uri="{BB962C8B-B14F-4D97-AF65-F5344CB8AC3E}">
        <p14:creationId xmlns:p14="http://schemas.microsoft.com/office/powerpoint/2010/main" val="4030306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97F79E-2E1C-A2C8-A521-F29F795D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086C71-42F2-5EED-E7B1-F1C7217F82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it-IT" dirty="0"/>
            </a:br>
            <a:r>
              <a:rPr lang="it-IT" sz="2800" dirty="0"/>
              <a:t>Il falso è un fenomeno economico, psicologico e sociale</a:t>
            </a:r>
            <a:br>
              <a:rPr lang="it-IT" sz="2800" dirty="0"/>
            </a:br>
            <a:r>
              <a:rPr lang="it-IT" sz="2800" dirty="0"/>
              <a:t>Comprendere le motivazioni aiuta a educare efficacemente</a:t>
            </a:r>
            <a:br>
              <a:rPr lang="it-IT" sz="2800" dirty="0"/>
            </a:br>
            <a:r>
              <a:rPr lang="it-IT" sz="2800" dirty="0"/>
              <a:t>Messaggio finale:</a:t>
            </a:r>
            <a:br>
              <a:rPr lang="it-IT" sz="2800" dirty="0"/>
            </a:br>
            <a:r>
              <a:rPr lang="it-IT" sz="2800" dirty="0"/>
              <a:t>“Conoscere il falso, capire chi lo produce e chi lo acquista, e comunicare con chiarezza e rispetto sono le armi più efficaci per prevenire la contraffazione.”</a:t>
            </a:r>
            <a:br>
              <a:rPr lang="it-IT" sz="2800" dirty="0"/>
            </a:b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958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3BAC63-D7BA-7C63-9EAA-506820C6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 messaggio chiave da trasferire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9C9FE6-569F-555B-D16E-4BC32546A9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br>
              <a:rPr lang="it-IT" dirty="0"/>
            </a:br>
            <a:r>
              <a:rPr lang="it-IT" dirty="0"/>
              <a:t>Un concetto fondamentale, soprattutto in ambito educativo o formativo:</a:t>
            </a:r>
            <a:br>
              <a:rPr lang="it-IT" dirty="0"/>
            </a:br>
            <a:r>
              <a:rPr lang="it-IT" sz="3200" b="1" dirty="0">
                <a:solidFill>
                  <a:schemeClr val="accent1"/>
                </a:solidFill>
              </a:rPr>
              <a:t>La contraffazione non è un atto isolato, ma una relazione.</a:t>
            </a:r>
            <a:br>
              <a:rPr lang="it-IT" sz="3200" b="1" dirty="0">
                <a:solidFill>
                  <a:schemeClr val="accent1"/>
                </a:solidFill>
              </a:rPr>
            </a:br>
            <a:r>
              <a:rPr lang="it-IT" sz="3200" b="1" dirty="0">
                <a:solidFill>
                  <a:schemeClr val="accent1"/>
                </a:solidFill>
              </a:rPr>
              <a:t>Dove c’è un falso, c’è sempre almeno una rinuncia alla responsabilità.</a:t>
            </a:r>
            <a:endParaRPr lang="it-IT" sz="3200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4746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0F7851-CE66-C45B-B195-51D26160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L’autenticità è una scelta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17DAE4E-7415-7D81-B3D5-FDA6612737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00225" y="2014539"/>
            <a:ext cx="7116146" cy="3486150"/>
          </a:xfrm>
        </p:spPr>
      </p:pic>
    </p:spTree>
    <p:extLst>
      <p:ext uri="{BB962C8B-B14F-4D97-AF65-F5344CB8AC3E}">
        <p14:creationId xmlns:p14="http://schemas.microsoft.com/office/powerpoint/2010/main" val="408926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CE8852-B630-4094-F5E1-3D904230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falso nella vita quotidiana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D552A8C-51AD-0993-76EB-5537FC8D0D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99631" y="2063750"/>
            <a:ext cx="4967287" cy="3311525"/>
          </a:xfrm>
        </p:spPr>
      </p:pic>
    </p:spTree>
    <p:extLst>
      <p:ext uri="{BB962C8B-B14F-4D97-AF65-F5344CB8AC3E}">
        <p14:creationId xmlns:p14="http://schemas.microsoft.com/office/powerpoint/2010/main" val="260235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855231-B42C-3682-CECA-D3696767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falso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8B1F41-D425-509E-88D0-1EC37A31EC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br>
              <a:rPr lang="it-IT" sz="2800" dirty="0"/>
            </a:br>
            <a:r>
              <a:rPr lang="it-IT" sz="2800" dirty="0">
                <a:latin typeface="Aptos Narrow" panose="020B0004020202020204" pitchFamily="34" charset="0"/>
              </a:rPr>
              <a:t>Materiale: borse, scarpe, giocattoli, cosmetici, profumi, orologi, occhiali da sole</a:t>
            </a:r>
          </a:p>
          <a:p>
            <a:pPr marL="0" indent="0">
              <a:buNone/>
            </a:pPr>
            <a:r>
              <a:rPr lang="it-IT" sz="2800" dirty="0">
                <a:latin typeface="Aptos Narrow" panose="020B0004020202020204" pitchFamily="34" charset="0"/>
              </a:rPr>
              <a:t>Frode alimentare</a:t>
            </a:r>
          </a:p>
          <a:p>
            <a:pPr marL="0" indent="0">
              <a:buNone/>
            </a:pPr>
            <a:r>
              <a:rPr lang="it-IT" sz="2800" dirty="0">
                <a:latin typeface="Aptos Narrow" panose="020B0004020202020204" pitchFamily="34" charset="0"/>
              </a:rPr>
              <a:t>Prodotti sanitari: farmaci, integratori</a:t>
            </a:r>
          </a:p>
          <a:p>
            <a:pPr marL="0" indent="0">
              <a:buNone/>
            </a:pPr>
            <a:r>
              <a:rPr lang="it-IT" sz="2800" dirty="0">
                <a:latin typeface="Aptos Narrow" panose="020B0004020202020204" pitchFamily="34" charset="0"/>
              </a:rPr>
              <a:t>Tecnologia ed elettronica: carica batteria, auricolari, power bank</a:t>
            </a:r>
          </a:p>
          <a:p>
            <a:pPr marL="0" indent="0">
              <a:buNone/>
            </a:pPr>
            <a:r>
              <a:rPr lang="it-IT" sz="2800" dirty="0">
                <a:latin typeface="Aptos Narrow" panose="020B0004020202020204" pitchFamily="34" charset="0"/>
              </a:rPr>
              <a:t>Ricambi auto e software</a:t>
            </a:r>
            <a:br>
              <a:rPr lang="it-IT" sz="2800" dirty="0">
                <a:latin typeface="Aptos Narrow" panose="020B0004020202020204" pitchFamily="34" charset="0"/>
              </a:rPr>
            </a:br>
            <a:r>
              <a:rPr lang="it-IT" sz="2800" dirty="0">
                <a:latin typeface="Aptos Narrow" panose="020B0004020202020204" pitchFamily="34" charset="0"/>
              </a:rPr>
              <a:t>Digitale: software pirata, siti truffa, deep fake, contenuti creati con AI</a:t>
            </a:r>
            <a:br>
              <a:rPr lang="it-IT" sz="2800" dirty="0">
                <a:latin typeface="Aptos Narrow" panose="020B0004020202020204" pitchFamily="34" charset="0"/>
              </a:rPr>
            </a:br>
            <a:r>
              <a:rPr lang="it-IT" sz="2800" dirty="0">
                <a:latin typeface="Aptos Narrow" panose="020B0004020202020204" pitchFamily="34" charset="0"/>
              </a:rPr>
              <a:t>Arte: quadri, sculture spacciati per originali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199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341AD-C1FD-4B98-D99B-7F61CA1C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10854083" cy="614363"/>
          </a:xfrm>
        </p:spPr>
        <p:txBody>
          <a:bodyPr>
            <a:normAutofit/>
          </a:bodyPr>
          <a:lstStyle/>
          <a:p>
            <a:r>
              <a:rPr lang="it-IT" sz="3600" dirty="0"/>
              <a:t>falso e  imitazione legittima: differenza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B4DF0B-CACB-BCAA-7BA3-AFEC19A621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00163"/>
            <a:ext cx="10394707" cy="4543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Falso: Imita o sostituisce qualcosa di autentico senza autorizzazione. Un prodotto che si spaccia per l’originale con obiettivo di ingannare il consumatore</a:t>
            </a:r>
          </a:p>
          <a:p>
            <a:r>
              <a:rPr lang="it-IT" dirty="0">
                <a:latin typeface="Aptos Narrow" panose="020B0004020202020204" pitchFamily="34" charset="0"/>
              </a:rPr>
              <a:t>usa il marchio senza autorizzazione</a:t>
            </a:r>
          </a:p>
          <a:p>
            <a:r>
              <a:rPr lang="it-IT" dirty="0">
                <a:latin typeface="Aptos Narrow" panose="020B0004020202020204" pitchFamily="34" charset="0"/>
              </a:rPr>
              <a:t>imita logo nome e packaging</a:t>
            </a:r>
          </a:p>
          <a:p>
            <a:r>
              <a:rPr lang="it-IT" dirty="0">
                <a:latin typeface="Aptos Narrow" panose="020B0004020202020204" pitchFamily="34" charset="0"/>
              </a:rPr>
              <a:t> inganna chi compra</a:t>
            </a:r>
          </a:p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Imitazione legittima:</a:t>
            </a:r>
          </a:p>
          <a:p>
            <a:r>
              <a:rPr lang="it-IT" dirty="0">
                <a:latin typeface="Aptos Narrow" panose="020B0004020202020204" pitchFamily="34" charset="0"/>
              </a:rPr>
              <a:t>Nessun marchio copiato, nome logo diversi, è evidente che non è originale 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solidFill>
                  <a:schemeClr val="accent1"/>
                </a:solidFill>
                <a:latin typeface="Aptos Narrow" panose="020B0004020202020204" pitchFamily="34" charset="0"/>
              </a:rPr>
              <a:t>Falso: ingannevole, illegale</a:t>
            </a:r>
            <a:br>
              <a:rPr lang="it-IT" dirty="0">
                <a:solidFill>
                  <a:schemeClr val="accent1"/>
                </a:solidFill>
                <a:latin typeface="Aptos Narrow" panose="020B0004020202020204" pitchFamily="34" charset="0"/>
              </a:rPr>
            </a:br>
            <a:r>
              <a:rPr lang="it-IT" dirty="0">
                <a:solidFill>
                  <a:schemeClr val="accent1"/>
                </a:solidFill>
                <a:latin typeface="Aptos Narrow" panose="020B0004020202020204" pitchFamily="34" charset="0"/>
              </a:rPr>
              <a:t>Imitazione: ispirata, legale, senza inganno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45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DE2-875B-F115-373B-8C53971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71476"/>
            <a:ext cx="10396882" cy="914400"/>
          </a:xfrm>
        </p:spPr>
        <p:txBody>
          <a:bodyPr>
            <a:normAutofit/>
          </a:bodyPr>
          <a:lstStyle/>
          <a:p>
            <a:r>
              <a:rPr lang="it-IT" dirty="0"/>
              <a:t>La relazione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41A14BA-4B6C-4A4A-A66B-1822C0FB0C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3013" y="1285875"/>
            <a:ext cx="8901111" cy="4257675"/>
          </a:xfrm>
        </p:spPr>
      </p:pic>
    </p:spTree>
    <p:extLst>
      <p:ext uri="{BB962C8B-B14F-4D97-AF65-F5344CB8AC3E}">
        <p14:creationId xmlns:p14="http://schemas.microsoft.com/office/powerpoint/2010/main" val="8051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57A5A-AC50-A8FA-1F15-2DEA1261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97615"/>
          </a:xfrm>
        </p:spPr>
        <p:txBody>
          <a:bodyPr>
            <a:normAutofit fontScale="90000"/>
          </a:bodyPr>
          <a:lstStyle/>
          <a:p>
            <a:r>
              <a:rPr lang="it-IT" dirty="0"/>
              <a:t>Psicologia del contraffattore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C15DE7-9961-49D2-C270-394E5AB57C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Analizzeremo le Motivazioni: economiche, sociali, culturali</a:t>
            </a: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Tratti frequenti: impulsività, tolleranza al rischio, giustificazioni morali</a:t>
            </a:r>
            <a:br>
              <a:rPr lang="it-IT" dirty="0">
                <a:latin typeface="Aptos Narrow" panose="020B0004020202020204" pitchFamily="34" charset="0"/>
              </a:rPr>
            </a:br>
            <a:br>
              <a:rPr lang="it-IT" dirty="0">
                <a:latin typeface="Aptos Narrow" panose="020B0004020202020204" pitchFamily="34" charset="0"/>
              </a:rPr>
            </a:br>
            <a:r>
              <a:rPr lang="it-IT" dirty="0">
                <a:latin typeface="Aptos Narrow" panose="020B0004020202020204" pitchFamily="34" charset="0"/>
              </a:rPr>
              <a:t>Il contraffattore non si percepisce necessariamente come un “criminale classico” Spesso si percepisce come un imprenditore opportunista che sfrutta falle del mercato, più che come un soggetto deviante.</a:t>
            </a:r>
            <a:br>
              <a:rPr lang="it-IT" dirty="0">
                <a:latin typeface="Aptos Narrow" panose="020B0004020202020204" pitchFamily="34" charset="0"/>
              </a:rPr>
            </a:br>
            <a:endParaRPr lang="it-IT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6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358B3-6297-6D97-CD0D-7F0CF808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942975"/>
          </a:xfrm>
        </p:spPr>
        <p:txBody>
          <a:bodyPr/>
          <a:lstStyle/>
          <a:p>
            <a:r>
              <a:rPr lang="it-IT" dirty="0"/>
              <a:t>Psicologia del contraffattore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305202-4D98-9EE3-BC77-67A696653B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Aptos Narrow" panose="020B0004020202020204" pitchFamily="34" charset="0"/>
              </a:rPr>
              <a:t>MOTIVAZIONI PRINCIPALI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 </a:t>
            </a:r>
            <a:r>
              <a:rPr lang="it-IT" dirty="0">
                <a:latin typeface="Aptos" panose="020B0004020202020204" pitchFamily="34" charset="0"/>
              </a:rPr>
              <a:t>Motivazione economica (centrale)</a:t>
            </a:r>
            <a:br>
              <a:rPr lang="it-IT" dirty="0">
                <a:latin typeface="Aptos" panose="020B0004020202020204" pitchFamily="34" charset="0"/>
              </a:rPr>
            </a:br>
            <a:r>
              <a:rPr lang="it-IT" dirty="0">
                <a:latin typeface="Aptos" panose="020B0004020202020204" pitchFamily="34" charset="0"/>
              </a:rPr>
              <a:t>Alto guadagno / basso investimento</a:t>
            </a:r>
            <a:br>
              <a:rPr lang="it-IT" dirty="0">
                <a:latin typeface="Aptos" panose="020B0004020202020204" pitchFamily="34" charset="0"/>
              </a:rPr>
            </a:br>
            <a:r>
              <a:rPr lang="it-IT" dirty="0">
                <a:latin typeface="Aptos" panose="020B0004020202020204" pitchFamily="34" charset="0"/>
              </a:rPr>
              <a:t>Costi di produzione minimi</a:t>
            </a:r>
            <a:br>
              <a:rPr lang="it-IT" dirty="0">
                <a:latin typeface="Aptos" panose="020B0004020202020204" pitchFamily="34" charset="0"/>
              </a:rPr>
            </a:br>
            <a:r>
              <a:rPr lang="it-IT" dirty="0">
                <a:latin typeface="Aptos" panose="020B0004020202020204" pitchFamily="34" charset="0"/>
              </a:rPr>
              <a:t>Percezione di bassa probabilità di sanzione</a:t>
            </a:r>
            <a:br>
              <a:rPr lang="it-IT" dirty="0"/>
            </a:br>
            <a:r>
              <a:rPr lang="it-IT" b="1" dirty="0">
                <a:latin typeface="Aptos Narrow" panose="020B0004020202020204" pitchFamily="34" charset="0"/>
              </a:rPr>
              <a:t> </a:t>
            </a:r>
            <a:r>
              <a:rPr lang="it-IT" b="1" dirty="0">
                <a:solidFill>
                  <a:schemeClr val="accent1"/>
                </a:solidFill>
                <a:latin typeface="Aptos Narrow" panose="020B0004020202020204" pitchFamily="34" charset="0"/>
              </a:rPr>
              <a:t>Psicologicamente: valutazione costi-benefici distorta</a:t>
            </a:r>
            <a:br>
              <a:rPr lang="it-IT" b="1" dirty="0">
                <a:solidFill>
                  <a:schemeClr val="accent1"/>
                </a:solidFill>
                <a:latin typeface="Aptos Narrow" panose="020B0004020202020204" pitchFamily="34" charset="0"/>
              </a:rPr>
            </a:br>
            <a:r>
              <a:rPr lang="it-IT" b="1" dirty="0">
                <a:solidFill>
                  <a:schemeClr val="accent1"/>
                </a:solidFill>
                <a:latin typeface="Aptos Narrow" panose="020B0004020202020204" pitchFamily="34" charset="0"/>
              </a:rPr>
              <a:t>“Il rischio è accettabile rispetto al profitto.”</a:t>
            </a:r>
            <a:br>
              <a:rPr lang="it-IT" b="1" dirty="0">
                <a:solidFill>
                  <a:schemeClr val="accent1"/>
                </a:solidFill>
                <a:latin typeface="Aptos Narrow" panose="020B0004020202020204" pitchFamily="34" charset="0"/>
              </a:rPr>
            </a:br>
            <a:endParaRPr lang="it-IT" dirty="0">
              <a:solidFill>
                <a:schemeClr val="accent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5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A8BA6-C72F-7238-9474-F89A1FF5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Psicologia del contraffattore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F0F63F-8D7B-6C18-CFC4-1B61EAB73B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>
                <a:latin typeface="Aptos Narrow" panose="020B0004020202020204" pitchFamily="34" charset="0"/>
              </a:rPr>
              <a:t>Motivazioni sociali</a:t>
            </a:r>
          </a:p>
          <a:p>
            <a:pPr marL="0" indent="0">
              <a:buNone/>
            </a:pPr>
            <a:br>
              <a:rPr lang="it-IT" sz="2400" dirty="0">
                <a:latin typeface="Aptos Narrow" panose="020B0004020202020204" pitchFamily="34" charset="0"/>
              </a:rPr>
            </a:br>
            <a:r>
              <a:rPr lang="it-IT" sz="2400" dirty="0">
                <a:latin typeface="Aptos Narrow" panose="020B0004020202020204" pitchFamily="34" charset="0"/>
              </a:rPr>
              <a:t>Mobilità sociale rapida (denaro, status)</a:t>
            </a:r>
            <a:br>
              <a:rPr lang="it-IT" sz="2400" dirty="0">
                <a:latin typeface="Aptos Narrow" panose="020B0004020202020204" pitchFamily="34" charset="0"/>
              </a:rPr>
            </a:br>
            <a:r>
              <a:rPr lang="it-IT" sz="2400" dirty="0">
                <a:latin typeface="Aptos Narrow" panose="020B0004020202020204" pitchFamily="34" charset="0"/>
              </a:rPr>
              <a:t>Pressione del contesto (reti familiari o comunitarie coinvolte)</a:t>
            </a:r>
            <a:br>
              <a:rPr lang="it-IT" sz="2400" dirty="0">
                <a:latin typeface="Aptos Narrow" panose="020B0004020202020204" pitchFamily="34" charset="0"/>
              </a:rPr>
            </a:br>
            <a:r>
              <a:rPr lang="it-IT" sz="2400" dirty="0">
                <a:latin typeface="Aptos Narrow" panose="020B0004020202020204" pitchFamily="34" charset="0"/>
              </a:rPr>
              <a:t>Normalizzazione del comportamento illegale nel gruppo</a:t>
            </a:r>
            <a:br>
              <a:rPr lang="it-IT" sz="2400" dirty="0">
                <a:latin typeface="Aptos Narrow" panose="020B0004020202020204" pitchFamily="34" charset="0"/>
              </a:rPr>
            </a:br>
            <a:r>
              <a:rPr lang="it-IT" sz="2400" b="1" dirty="0">
                <a:solidFill>
                  <a:schemeClr val="accent1"/>
                </a:solidFill>
                <a:latin typeface="Aptos Narrow" panose="020B0004020202020204" pitchFamily="34" charset="0"/>
              </a:rPr>
              <a:t> Il reato non è percepito come tale, ma come attività economica informale.</a:t>
            </a:r>
            <a:br>
              <a:rPr lang="it-IT" sz="2400" b="1" dirty="0">
                <a:solidFill>
                  <a:schemeClr val="accent1"/>
                </a:solidFill>
                <a:latin typeface="Aptos Narrow" panose="020B0004020202020204" pitchFamily="34" charset="0"/>
              </a:rPr>
            </a:br>
            <a:endParaRPr lang="it-IT" sz="2400" dirty="0">
              <a:solidFill>
                <a:schemeClr val="accent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3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{B37F502A-9EC0-4647-8D90-CE71A4B80A92}TFd2a5b225-4fc9-4980-9a6f-07059fb984a2688e076b-7449359d4a2c</Template>
  <TotalTime>232</TotalTime>
  <Words>1407</Words>
  <Application>Microsoft Office PowerPoint</Application>
  <PresentationFormat>Widescreen</PresentationFormat>
  <Paragraphs>62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Aptos</vt:lpstr>
      <vt:lpstr>Aptos Narrow</vt:lpstr>
      <vt:lpstr>Arial</vt:lpstr>
      <vt:lpstr>Impact</vt:lpstr>
      <vt:lpstr>Times New Roman</vt:lpstr>
      <vt:lpstr>Evento</vt:lpstr>
      <vt:lpstr>      Consumatori consapevoli o complici?  il mercato dell’apparenza.  Dal perché il falso può sedurre alla psicologia della contraffazione quotidiana </vt:lpstr>
      <vt:lpstr>Obiettivi</vt:lpstr>
      <vt:lpstr>Il falso nella vita quotidiana</vt:lpstr>
      <vt:lpstr>Tipi di falso</vt:lpstr>
      <vt:lpstr>falso e  imitazione legittima: differenza</vt:lpstr>
      <vt:lpstr>La relazione </vt:lpstr>
      <vt:lpstr>Psicologia del contraffattore</vt:lpstr>
      <vt:lpstr>Psicologia del contraffattore</vt:lpstr>
      <vt:lpstr>Psicologia del contraffattore</vt:lpstr>
      <vt:lpstr>Psicologia del contraffattore</vt:lpstr>
      <vt:lpstr>Psicologia del contraffattore</vt:lpstr>
      <vt:lpstr>Psicologia del contraffattore</vt:lpstr>
      <vt:lpstr>Psicologia del consumatore di falso</vt:lpstr>
      <vt:lpstr>Psicologia del consumatore di falso</vt:lpstr>
      <vt:lpstr>Si abbassa la soglia morale</vt:lpstr>
      <vt:lpstr>Psicologia del consumatore</vt:lpstr>
      <vt:lpstr>Psicologia del consumatore</vt:lpstr>
      <vt:lpstr>Psicologia del consumatore</vt:lpstr>
      <vt:lpstr>Psicologia del consumatore</vt:lpstr>
      <vt:lpstr>TIPI DI CONSUMATORE DEL FALSO </vt:lpstr>
      <vt:lpstr>Il consumatore del falso</vt:lpstr>
      <vt:lpstr>Impatti del falso</vt:lpstr>
      <vt:lpstr>Il mercato dell’apparenza</vt:lpstr>
      <vt:lpstr>Conclusione</vt:lpstr>
      <vt:lpstr>Un messaggio chiave da trasferire</vt:lpstr>
      <vt:lpstr>L’autenticità è una scelta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 stefanati</dc:creator>
  <cp:lastModifiedBy>elisa stefanati</cp:lastModifiedBy>
  <cp:revision>9</cp:revision>
  <dcterms:created xsi:type="dcterms:W3CDTF">2026-01-25T19:54:36Z</dcterms:created>
  <dcterms:modified xsi:type="dcterms:W3CDTF">2026-02-05T14:49:16Z</dcterms:modified>
</cp:coreProperties>
</file>