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033" autoAdjust="0"/>
  </p:normalViewPr>
  <p:slideViewPr>
    <p:cSldViewPr snapToGrid="0" snapToObjects="1">
      <p:cViewPr>
        <p:scale>
          <a:sx n="75" d="100"/>
          <a:sy n="75" d="100"/>
        </p:scale>
        <p:origin x="946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898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jpg"/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12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5.png"/><Relationship Id="rId3" Type="http://schemas.openxmlformats.org/officeDocument/2006/relationships/image" Target="../media/image11.png"/><Relationship Id="rId21" Type="http://schemas.openxmlformats.org/officeDocument/2006/relationships/image" Target="../media/image34.png"/><Relationship Id="rId7" Type="http://schemas.microsoft.com/office/2007/relationships/hdphoto" Target="../media/hdphoto2.wdp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7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24" Type="http://schemas.openxmlformats.org/officeDocument/2006/relationships/image" Target="../media/image53.png"/><Relationship Id="rId5" Type="http://schemas.openxmlformats.org/officeDocument/2006/relationships/image" Target="../media/image12.png"/><Relationship Id="rId15" Type="http://schemas.openxmlformats.org/officeDocument/2006/relationships/image" Target="../media/image46.png"/><Relationship Id="rId23" Type="http://schemas.openxmlformats.org/officeDocument/2006/relationships/image" Target="../media/image52.png"/><Relationship Id="rId10" Type="http://schemas.openxmlformats.org/officeDocument/2006/relationships/image" Target="../media/image41.png"/><Relationship Id="rId19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57.png"/><Relationship Id="rId21" Type="http://schemas.openxmlformats.org/officeDocument/2006/relationships/image" Target="../media/image72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8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12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microsoft.com/office/2007/relationships/hdphoto" Target="../media/hdphoto1.wdp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57.png"/><Relationship Id="rId21" Type="http://schemas.openxmlformats.org/officeDocument/2006/relationships/image" Target="../media/image89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12.png"/><Relationship Id="rId15" Type="http://schemas.openxmlformats.org/officeDocument/2006/relationships/image" Target="../media/image83.png"/><Relationship Id="rId23" Type="http://schemas.openxmlformats.org/officeDocument/2006/relationships/hyperlink" Target="https://www.google.com/search?sca_esv=f8e88fa85c482734&amp;sxsrf=ANbL-n5rIKRb-YjBryKCyLb7eyBFWwhh7A%3A1768317656099&amp;q=farmacie+online+autorizzate&amp;source=lnms&amp;fbs=ADc_l-ZANp2e_QKCXb27elGbVDkVtYrvHDDMkm2KkfwlZ2f9RsE1fNrmkccvQClOGw__yqtyDMBTzJtMXUsEEq_dQIVJofnA0whjLXeUHLrt2NEKVubdMeNoCVkd20KJHiHr4WoTP60G3d_zkQSB2iRLKn9gEZlRY9lOgFa7B7vA85pBMY5kO9kJDRqFEHDCds0buVFbrEd6tNY_SSrdQsu7dx68Meo68w&amp;sa=X&amp;ved=2ahUKEwjh5fDs6IiSAxUj_rsIHf2qHD4QgK4QegQIARAB&amp;biw=1536&amp;bih=695&amp;dpr=1.25&amp;aic=0" TargetMode="External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microsoft.com/office/2007/relationships/hdphoto" Target="../media/hdphoto1.wdp"/><Relationship Id="rId9" Type="http://schemas.openxmlformats.org/officeDocument/2006/relationships/image" Target="../media/image77.png"/><Relationship Id="rId14" Type="http://schemas.openxmlformats.org/officeDocument/2006/relationships/image" Target="../media/image82.png"/><Relationship Id="rId22" Type="http://schemas.openxmlformats.org/officeDocument/2006/relationships/image" Target="../media/image9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4.png"/><Relationship Id="rId3" Type="http://schemas.openxmlformats.org/officeDocument/2006/relationships/image" Target="../media/image91.png"/><Relationship Id="rId21" Type="http://schemas.openxmlformats.org/officeDocument/2006/relationships/image" Target="../media/image107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24" Type="http://schemas.openxmlformats.org/officeDocument/2006/relationships/image" Target="../media/image76.png"/><Relationship Id="rId5" Type="http://schemas.openxmlformats.org/officeDocument/2006/relationships/image" Target="../media/image92.png"/><Relationship Id="rId15" Type="http://schemas.openxmlformats.org/officeDocument/2006/relationships/image" Target="../media/image101.png"/><Relationship Id="rId23" Type="http://schemas.openxmlformats.org/officeDocument/2006/relationships/image" Target="../media/image40.png"/><Relationship Id="rId10" Type="http://schemas.openxmlformats.org/officeDocument/2006/relationships/image" Target="../media/image97.png"/><Relationship Id="rId19" Type="http://schemas.openxmlformats.org/officeDocument/2006/relationships/image" Target="../media/image105.png"/><Relationship Id="rId4" Type="http://schemas.openxmlformats.org/officeDocument/2006/relationships/image" Target="../media/image12.png"/><Relationship Id="rId9" Type="http://schemas.openxmlformats.org/officeDocument/2006/relationships/image" Target="../media/image96.png"/><Relationship Id="rId14" Type="http://schemas.microsoft.com/office/2007/relationships/hdphoto" Target="../media/hdphoto5.wdp"/><Relationship Id="rId22" Type="http://schemas.openxmlformats.org/officeDocument/2006/relationships/image" Target="../media/image10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9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2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4" Type="http://schemas.microsoft.com/office/2007/relationships/hdphoto" Target="../media/hdphoto6.wdp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121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microsoft.com/office/2007/relationships/hdphoto" Target="../media/hdphoto1.wdp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83.png"/><Relationship Id="rId3" Type="http://schemas.openxmlformats.org/officeDocument/2006/relationships/image" Target="../media/image11.png"/><Relationship Id="rId7" Type="http://schemas.openxmlformats.org/officeDocument/2006/relationships/image" Target="../media/image39.png"/><Relationship Id="rId12" Type="http://schemas.openxmlformats.org/officeDocument/2006/relationships/image" Target="../media/image136.png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11" Type="http://schemas.openxmlformats.org/officeDocument/2006/relationships/image" Target="../media/image20.png"/><Relationship Id="rId5" Type="http://schemas.openxmlformats.org/officeDocument/2006/relationships/image" Target="../media/image12.png"/><Relationship Id="rId15" Type="http://schemas.openxmlformats.org/officeDocument/2006/relationships/image" Target="../media/image138.png"/><Relationship Id="rId10" Type="http://schemas.openxmlformats.org/officeDocument/2006/relationships/image" Target="../media/image135.png"/><Relationship Id="rId4" Type="http://schemas.microsoft.com/office/2007/relationships/hdphoto" Target="../media/hdphoto1.wdp"/><Relationship Id="rId9" Type="http://schemas.openxmlformats.org/officeDocument/2006/relationships/image" Target="../media/image16.png"/><Relationship Id="rId14" Type="http://schemas.openxmlformats.org/officeDocument/2006/relationships/image" Target="../media/image1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8.png"/><Relationship Id="rId18" Type="http://schemas.openxmlformats.org/officeDocument/2006/relationships/image" Target="../media/image152.png"/><Relationship Id="rId3" Type="http://schemas.openxmlformats.org/officeDocument/2006/relationships/image" Target="../media/image141.png"/><Relationship Id="rId21" Type="http://schemas.openxmlformats.org/officeDocument/2006/relationships/image" Target="../media/image155.jpg"/><Relationship Id="rId7" Type="http://schemas.openxmlformats.org/officeDocument/2006/relationships/image" Target="../media/image143.png"/><Relationship Id="rId12" Type="http://schemas.openxmlformats.org/officeDocument/2006/relationships/image" Target="../media/image147.png"/><Relationship Id="rId17" Type="http://schemas.openxmlformats.org/officeDocument/2006/relationships/image" Target="../media/image15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146.png"/><Relationship Id="rId5" Type="http://schemas.openxmlformats.org/officeDocument/2006/relationships/image" Target="../media/image12.png"/><Relationship Id="rId15" Type="http://schemas.openxmlformats.org/officeDocument/2006/relationships/image" Target="../media/image149.png"/><Relationship Id="rId10" Type="http://schemas.openxmlformats.org/officeDocument/2006/relationships/image" Target="../media/image145.png"/><Relationship Id="rId19" Type="http://schemas.openxmlformats.org/officeDocument/2006/relationships/image" Target="../media/image153.png"/><Relationship Id="rId4" Type="http://schemas.microsoft.com/office/2007/relationships/hdphoto" Target="../media/hdphoto7.wdp"/><Relationship Id="rId9" Type="http://schemas.openxmlformats.org/officeDocument/2006/relationships/image" Target="../media/image144.png"/><Relationship Id="rId14" Type="http://schemas.openxmlformats.org/officeDocument/2006/relationships/image" Target="../media/image1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3.png"/><Relationship Id="rId18" Type="http://schemas.openxmlformats.org/officeDocument/2006/relationships/image" Target="../media/image167.png"/><Relationship Id="rId3" Type="http://schemas.openxmlformats.org/officeDocument/2006/relationships/image" Target="../media/image156.png"/><Relationship Id="rId21" Type="http://schemas.openxmlformats.org/officeDocument/2006/relationships/image" Target="../media/image170.png"/><Relationship Id="rId7" Type="http://schemas.openxmlformats.org/officeDocument/2006/relationships/image" Target="../media/image158.png"/><Relationship Id="rId12" Type="http://schemas.openxmlformats.org/officeDocument/2006/relationships/image" Target="../media/image162.png"/><Relationship Id="rId17" Type="http://schemas.openxmlformats.org/officeDocument/2006/relationships/image" Target="../media/image16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65.png"/><Relationship Id="rId20" Type="http://schemas.openxmlformats.org/officeDocument/2006/relationships/image" Target="../media/image1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png"/><Relationship Id="rId11" Type="http://schemas.openxmlformats.org/officeDocument/2006/relationships/image" Target="../media/image161.png"/><Relationship Id="rId5" Type="http://schemas.openxmlformats.org/officeDocument/2006/relationships/image" Target="../media/image12.png"/><Relationship Id="rId15" Type="http://schemas.openxmlformats.org/officeDocument/2006/relationships/image" Target="../media/image164.png"/><Relationship Id="rId10" Type="http://schemas.openxmlformats.org/officeDocument/2006/relationships/image" Target="../media/image160.png"/><Relationship Id="rId19" Type="http://schemas.openxmlformats.org/officeDocument/2006/relationships/image" Target="../media/image168.png"/><Relationship Id="rId4" Type="http://schemas.microsoft.com/office/2007/relationships/hdphoto" Target="../media/hdphoto8.wdp"/><Relationship Id="rId9" Type="http://schemas.openxmlformats.org/officeDocument/2006/relationships/image" Target="../media/image60.png"/><Relationship Id="rId14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-96406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1" y="1543049"/>
            <a:ext cx="9196838" cy="4717792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4148" y="4019550"/>
            <a:ext cx="390525" cy="3810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3195" y="4019550"/>
            <a:ext cx="342900" cy="381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3772" y="4019550"/>
            <a:ext cx="342900" cy="3810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8865" y="4019550"/>
            <a:ext cx="342900" cy="38100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9144000" y="1143000"/>
            <a:ext cx="952500" cy="952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endParaRPr lang="en-US" sz="1800" dirty="0"/>
          </a:p>
        </p:txBody>
      </p:sp>
      <p:sp>
        <p:nvSpPr>
          <p:cNvPr id="12" name="Text 1"/>
          <p:cNvSpPr/>
          <p:nvPr/>
        </p:nvSpPr>
        <p:spPr>
          <a:xfrm>
            <a:off x="2209800" y="1981568"/>
            <a:ext cx="77724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4000" b="1" dirty="0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La </a:t>
            </a:r>
            <a:r>
              <a:rPr lang="en-US" sz="4000" b="1" dirty="0" err="1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vendita</a:t>
            </a:r>
            <a:r>
              <a:rPr lang="en-US" sz="4000" b="1" dirty="0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dei</a:t>
            </a:r>
            <a:r>
              <a:rPr lang="en-US" sz="4000" b="1" dirty="0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farmaci</a:t>
            </a:r>
            <a:r>
              <a:rPr lang="en-US" sz="4000" b="1" dirty="0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 on line</a:t>
            </a:r>
          </a:p>
          <a:p>
            <a:pPr marL="0" indent="0" algn="ctr">
              <a:lnSpc>
                <a:spcPts val="3600"/>
              </a:lnSpc>
              <a:buNone/>
            </a:pPr>
            <a:endParaRPr lang="en-US" sz="4000" b="1" dirty="0">
              <a:solidFill>
                <a:srgbClr val="0070C0"/>
              </a:solidFill>
              <a:latin typeface="ui-sans-serif" pitchFamily="34" charset="0"/>
              <a:ea typeface="ui-sans-serif" pitchFamily="34" charset="-122"/>
            </a:endParaRPr>
          </a:p>
          <a:p>
            <a:pPr marL="0" indent="0" algn="ctr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(a </a:t>
            </a:r>
            <a:r>
              <a:rPr lang="en-US" sz="3200" b="1" dirty="0" err="1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rischio</a:t>
            </a:r>
            <a:r>
              <a:rPr lang="en-US" sz="3200" b="1" dirty="0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contraffazione</a:t>
            </a:r>
            <a:r>
              <a:rPr lang="en-US" sz="3200" b="1" dirty="0">
                <a:solidFill>
                  <a:srgbClr val="0070C0"/>
                </a:solidFill>
                <a:latin typeface="ui-sans-serif" pitchFamily="34" charset="0"/>
                <a:ea typeface="ui-sans-serif" pitchFamily="34" charset="-122"/>
              </a:rPr>
              <a:t>)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3" name="Text 2"/>
          <p:cNvSpPr/>
          <p:nvPr/>
        </p:nvSpPr>
        <p:spPr>
          <a:xfrm>
            <a:off x="1432560" y="3574791"/>
            <a:ext cx="932688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Normative, Autorizzazioni e Categorizzazione</a:t>
            </a:r>
            <a:endParaRPr lang="en-US" sz="1800" dirty="0"/>
          </a:p>
        </p:txBody>
      </p:sp>
      <p:sp>
        <p:nvSpPr>
          <p:cNvPr id="14" name="Text 3"/>
          <p:cNvSpPr/>
          <p:nvPr/>
        </p:nvSpPr>
        <p:spPr>
          <a:xfrm>
            <a:off x="2729627" y="4476750"/>
            <a:ext cx="225956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senza Ricetta</a:t>
            </a:r>
            <a:endParaRPr lang="en-US" sz="1350" dirty="0"/>
          </a:p>
        </p:txBody>
      </p:sp>
      <p:sp>
        <p:nvSpPr>
          <p:cNvPr id="15" name="Text 4"/>
          <p:cNvSpPr/>
          <p:nvPr/>
        </p:nvSpPr>
        <p:spPr>
          <a:xfrm>
            <a:off x="4979893" y="4476750"/>
            <a:ext cx="150965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Autorizzazione</a:t>
            </a:r>
            <a:endParaRPr lang="en-US" sz="1350" dirty="0"/>
          </a:p>
        </p:txBody>
      </p:sp>
      <p:sp>
        <p:nvSpPr>
          <p:cNvPr id="16" name="Text 5"/>
          <p:cNvSpPr/>
          <p:nvPr/>
        </p:nvSpPr>
        <p:spPr>
          <a:xfrm>
            <a:off x="6551191" y="4476750"/>
            <a:ext cx="1408212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Logo Europeo</a:t>
            </a:r>
            <a:endParaRPr lang="en-US" sz="1350" dirty="0"/>
          </a:p>
        </p:txBody>
      </p:sp>
      <p:sp>
        <p:nvSpPr>
          <p:cNvPr id="17" name="Text 6"/>
          <p:cNvSpPr/>
          <p:nvPr/>
        </p:nvSpPr>
        <p:spPr>
          <a:xfrm>
            <a:off x="8034144" y="4476750"/>
            <a:ext cx="135249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Monitoraggio</a:t>
            </a:r>
            <a:endParaRPr lang="en-US" sz="1350" dirty="0"/>
          </a:p>
        </p:txBody>
      </p:sp>
      <p:sp>
        <p:nvSpPr>
          <p:cNvPr id="18" name="Text 7"/>
          <p:cNvSpPr/>
          <p:nvPr/>
        </p:nvSpPr>
        <p:spPr>
          <a:xfrm>
            <a:off x="192316" y="6400800"/>
            <a:ext cx="226421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19" name="Text 8"/>
          <p:cNvSpPr/>
          <p:nvPr/>
        </p:nvSpPr>
        <p:spPr>
          <a:xfrm>
            <a:off x="8881765" y="6400800"/>
            <a:ext cx="307023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endParaRPr lang="en-US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5" name="Immagine 24" descr="Immagine che contiene testo, cerchio, logo, emblema&#10;&#10;Il contenuto generato dall'IA potrebbe non essere corretto.">
            <a:extLst>
              <a:ext uri="{FF2B5EF4-FFF2-40B4-BE49-F238E27FC236}">
                <a16:creationId xmlns:a16="http://schemas.microsoft.com/office/drawing/2014/main" id="{601C10D3-1A83-D461-EAD2-CACE46C464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1376" y="2732396"/>
            <a:ext cx="2178658" cy="2178658"/>
          </a:xfrm>
          <a:prstGeom prst="rect">
            <a:avLst/>
          </a:prstGeom>
        </p:spPr>
      </p:pic>
      <p:pic>
        <p:nvPicPr>
          <p:cNvPr id="27" name="Immagine 26" descr="Immagine che contiene Carattere, Elementi grafici, logo, testo&#10;&#10;Il contenuto generato dall'IA potrebbe non essere corretto.">
            <a:extLst>
              <a:ext uri="{FF2B5EF4-FFF2-40B4-BE49-F238E27FC236}">
                <a16:creationId xmlns:a16="http://schemas.microsoft.com/office/drawing/2014/main" id="{26F5B2A7-616C-2F77-A7B6-8C403318CF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1339" y="415108"/>
            <a:ext cx="2325389" cy="1455784"/>
          </a:xfrm>
          <a:prstGeom prst="rect">
            <a:avLst/>
          </a:prstGeom>
        </p:spPr>
      </p:pic>
      <p:sp>
        <p:nvSpPr>
          <p:cNvPr id="30" name="Rectangle 3">
            <a:extLst>
              <a:ext uri="{FF2B5EF4-FFF2-40B4-BE49-F238E27FC236}">
                <a16:creationId xmlns:a16="http://schemas.microsoft.com/office/drawing/2014/main" id="{8347760B-F5DB-EC5F-37A5-23D392EEB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1966" y="-26705"/>
            <a:ext cx="121920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Realizzato da LEGA CONSUMATORI nell’ambito del progetto Ministeriale “IL VERO HA VALORE. IL FALSO HA UN PREZZO. Tu?” finanziato dal MIMIT art 148 – L. 388/2000 – DD 12 maggio 2025</a:t>
            </a:r>
            <a:endParaRPr kumimoji="0" lang="it-IT" altLang="it-IT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4" name="Immagine 33" descr="Immagine che contiene testo, schermata, grafic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BCED666F-6F1D-6C07-E4C2-4B50562A22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365" y="2749628"/>
            <a:ext cx="2105025" cy="2171700"/>
          </a:xfrm>
          <a:prstGeom prst="rect">
            <a:avLst/>
          </a:prstGeom>
        </p:spPr>
      </p:pic>
      <p:pic>
        <p:nvPicPr>
          <p:cNvPr id="36" name="Immagine 35" descr="Immagine che contiene medicina, Prodotto farmaceutico, pillola, caramella&#10;&#10;Il contenuto generato dall'IA potrebbe non essere corretto.">
            <a:extLst>
              <a:ext uri="{FF2B5EF4-FFF2-40B4-BE49-F238E27FC236}">
                <a16:creationId xmlns:a16="http://schemas.microsoft.com/office/drawing/2014/main" id="{11F8AFD6-A0F5-98FA-4319-42AB2FA54A1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-1" b="10575"/>
          <a:stretch>
            <a:fillRect/>
          </a:stretch>
        </p:blipFill>
        <p:spPr>
          <a:xfrm>
            <a:off x="4582542" y="4819650"/>
            <a:ext cx="3070236" cy="1911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714500"/>
            <a:ext cx="5600700" cy="14097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905000"/>
            <a:ext cx="571500" cy="571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2038350"/>
            <a:ext cx="285750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352800"/>
            <a:ext cx="5600700" cy="16383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543300"/>
            <a:ext cx="571500" cy="571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950" y="3676650"/>
            <a:ext cx="228600" cy="3048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300" y="1714500"/>
            <a:ext cx="5600700" cy="16383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800" y="1905000"/>
            <a:ext cx="571500" cy="571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2250" y="2038350"/>
            <a:ext cx="228600" cy="3048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3581400"/>
            <a:ext cx="5600700" cy="2095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3771900"/>
            <a:ext cx="433834" cy="571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03343" y="3905250"/>
            <a:ext cx="228600" cy="30480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381000" y="190500"/>
            <a:ext cx="426892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Quadro Normativo</a:t>
            </a:r>
            <a:endParaRPr lang="en-US" sz="2700" dirty="0"/>
          </a:p>
        </p:txBody>
      </p:sp>
      <p:sp>
        <p:nvSpPr>
          <p:cNvPr id="17" name="Text 1"/>
          <p:cNvSpPr/>
          <p:nvPr/>
        </p:nvSpPr>
        <p:spPr>
          <a:xfrm>
            <a:off x="381000" y="952500"/>
            <a:ext cx="114300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vendita online di farmaci in Italia è regolamentata da linee guida precise del Ministero della Salute, che mirano a bilanciare innovazione del commercio elettronico con tutela della salute pubblica.</a:t>
            </a:r>
            <a:endParaRPr lang="en-US" sz="1600" dirty="0"/>
          </a:p>
        </p:txBody>
      </p:sp>
      <p:sp>
        <p:nvSpPr>
          <p:cNvPr id="18" name="Text 2"/>
          <p:cNvSpPr/>
          <p:nvPr/>
        </p:nvSpPr>
        <p:spPr>
          <a:xfrm>
            <a:off x="1333500" y="1905000"/>
            <a:ext cx="4084439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Normativa vigente</a:t>
            </a:r>
            <a:endParaRPr lang="en-US" sz="1500" dirty="0"/>
          </a:p>
        </p:txBody>
      </p:sp>
      <p:sp>
        <p:nvSpPr>
          <p:cNvPr id="19" name="Text 3"/>
          <p:cNvSpPr/>
          <p:nvPr/>
        </p:nvSpPr>
        <p:spPr>
          <a:xfrm>
            <a:off x="1333500" y="2247900"/>
            <a:ext cx="408443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Decreto-legge 4 luglio 2006, n. 223</a:t>
            </a:r>
            <a:endParaRPr lang="en-US" sz="1400" dirty="0"/>
          </a:p>
        </p:txBody>
      </p:sp>
      <p:sp>
        <p:nvSpPr>
          <p:cNvPr id="20" name="Text 4"/>
          <p:cNvSpPr/>
          <p:nvPr/>
        </p:nvSpPr>
        <p:spPr>
          <a:xfrm>
            <a:off x="1333500" y="2476500"/>
            <a:ext cx="408443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Decreto legislativo 24 aprile 2006, n. 219</a:t>
            </a:r>
            <a:endParaRPr lang="en-US" sz="1400" dirty="0"/>
          </a:p>
        </p:txBody>
      </p:sp>
      <p:sp>
        <p:nvSpPr>
          <p:cNvPr id="21" name="Text 5"/>
          <p:cNvSpPr/>
          <p:nvPr/>
        </p:nvSpPr>
        <p:spPr>
          <a:xfrm>
            <a:off x="1333500" y="2705100"/>
            <a:ext cx="408443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Articolo 112-quater del decreto legislativo</a:t>
            </a:r>
            <a:endParaRPr lang="en-US" sz="1400" dirty="0"/>
          </a:p>
        </p:txBody>
      </p:sp>
      <p:sp>
        <p:nvSpPr>
          <p:cNvPr id="22" name="Text 6"/>
          <p:cNvSpPr/>
          <p:nvPr/>
        </p:nvSpPr>
        <p:spPr>
          <a:xfrm>
            <a:off x="1333500" y="3543300"/>
            <a:ext cx="339810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Principi cardine</a:t>
            </a:r>
            <a:endParaRPr lang="en-US" sz="1500" dirty="0"/>
          </a:p>
        </p:txBody>
      </p:sp>
      <p:sp>
        <p:nvSpPr>
          <p:cNvPr id="23" name="Text 7"/>
          <p:cNvSpPr/>
          <p:nvPr/>
        </p:nvSpPr>
        <p:spPr>
          <a:xfrm>
            <a:off x="1333500" y="3886200"/>
            <a:ext cx="339810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Tutela della salute pubblica</a:t>
            </a:r>
            <a:endParaRPr lang="en-US" sz="1400" dirty="0"/>
          </a:p>
        </p:txBody>
      </p:sp>
      <p:sp>
        <p:nvSpPr>
          <p:cNvPr id="24" name="Text 8"/>
          <p:cNvSpPr/>
          <p:nvPr/>
        </p:nvSpPr>
        <p:spPr>
          <a:xfrm>
            <a:off x="1333500" y="4114800"/>
            <a:ext cx="339810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Sicurezza degli acquisti online</a:t>
            </a:r>
            <a:endParaRPr lang="en-US" sz="1400" dirty="0"/>
          </a:p>
        </p:txBody>
      </p:sp>
      <p:sp>
        <p:nvSpPr>
          <p:cNvPr id="25" name="Text 9"/>
          <p:cNvSpPr/>
          <p:nvPr/>
        </p:nvSpPr>
        <p:spPr>
          <a:xfrm>
            <a:off x="1333500" y="4343400"/>
            <a:ext cx="339810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Legalità delle operazioni</a:t>
            </a:r>
            <a:endParaRPr lang="en-US" sz="1400" dirty="0"/>
          </a:p>
        </p:txBody>
      </p:sp>
      <p:sp>
        <p:nvSpPr>
          <p:cNvPr id="26" name="Text 10"/>
          <p:cNvSpPr/>
          <p:nvPr/>
        </p:nvSpPr>
        <p:spPr>
          <a:xfrm>
            <a:off x="1333500" y="4572000"/>
            <a:ext cx="339810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Identificazione chiara dei venditori</a:t>
            </a:r>
            <a:endParaRPr lang="en-US" sz="1400" dirty="0"/>
          </a:p>
        </p:txBody>
      </p:sp>
      <p:sp>
        <p:nvSpPr>
          <p:cNvPr id="27" name="Text 11"/>
          <p:cNvSpPr/>
          <p:nvPr/>
        </p:nvSpPr>
        <p:spPr>
          <a:xfrm>
            <a:off x="7162800" y="1905000"/>
            <a:ext cx="486846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Obiettivi della normativa</a:t>
            </a:r>
            <a:endParaRPr lang="en-US" sz="1500" dirty="0"/>
          </a:p>
        </p:txBody>
      </p:sp>
      <p:sp>
        <p:nvSpPr>
          <p:cNvPr id="28" name="Text 12"/>
          <p:cNvSpPr/>
          <p:nvPr/>
        </p:nvSpPr>
        <p:spPr>
          <a:xfrm>
            <a:off x="7162800" y="2247900"/>
            <a:ext cx="486846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Bilanciare innovazione e tutela della salute</a:t>
            </a:r>
            <a:endParaRPr lang="en-US" sz="1400" dirty="0"/>
          </a:p>
        </p:txBody>
      </p:sp>
      <p:sp>
        <p:nvSpPr>
          <p:cNvPr id="29" name="Text 13"/>
          <p:cNvSpPr/>
          <p:nvPr/>
        </p:nvSpPr>
        <p:spPr>
          <a:xfrm>
            <a:off x="7162800" y="2476500"/>
            <a:ext cx="486846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Garantire la qualità e sicurezza dei farmaci</a:t>
            </a:r>
            <a:endParaRPr lang="en-US" sz="1400" dirty="0"/>
          </a:p>
        </p:txBody>
      </p:sp>
      <p:sp>
        <p:nvSpPr>
          <p:cNvPr id="30" name="Text 14"/>
          <p:cNvSpPr/>
          <p:nvPr/>
        </p:nvSpPr>
        <p:spPr>
          <a:xfrm>
            <a:off x="7162800" y="2705100"/>
            <a:ext cx="486846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Prevenire rischi per la salute pubblica</a:t>
            </a:r>
            <a:endParaRPr lang="en-US" sz="1400" dirty="0"/>
          </a:p>
        </p:txBody>
      </p:sp>
      <p:sp>
        <p:nvSpPr>
          <p:cNvPr id="31" name="Text 15"/>
          <p:cNvSpPr/>
          <p:nvPr/>
        </p:nvSpPr>
        <p:spPr>
          <a:xfrm>
            <a:off x="7162800" y="2933700"/>
            <a:ext cx="486846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Proteggere i consumatori dagli acquisti fraudolenti</a:t>
            </a:r>
            <a:endParaRPr lang="en-US" sz="1400" dirty="0"/>
          </a:p>
        </p:txBody>
      </p:sp>
      <p:sp>
        <p:nvSpPr>
          <p:cNvPr id="32" name="Text 16"/>
          <p:cNvSpPr/>
          <p:nvPr/>
        </p:nvSpPr>
        <p:spPr>
          <a:xfrm>
            <a:off x="7025134" y="3771900"/>
            <a:ext cx="5514439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Restrizioni principali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7025134" y="4114800"/>
            <a:ext cx="459536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Vendita esclusivamente di farmaci senza obbligo di ricetta (SOP/OTC)</a:t>
            </a:r>
            <a:endParaRPr lang="en-US" sz="1400" dirty="0"/>
          </a:p>
        </p:txBody>
      </p:sp>
      <p:sp>
        <p:nvSpPr>
          <p:cNvPr id="34" name="Text 18"/>
          <p:cNvSpPr/>
          <p:nvPr/>
        </p:nvSpPr>
        <p:spPr>
          <a:xfrm>
            <a:off x="7025134" y="4572000"/>
            <a:ext cx="459536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Proibita la vendita di farmaci che richiedono prescrizione medica</a:t>
            </a:r>
            <a:endParaRPr lang="en-US" sz="1400" dirty="0"/>
          </a:p>
        </p:txBody>
      </p:sp>
      <p:sp>
        <p:nvSpPr>
          <p:cNvPr id="35" name="Text 19"/>
          <p:cNvSpPr/>
          <p:nvPr/>
        </p:nvSpPr>
        <p:spPr>
          <a:xfrm>
            <a:off x="7025134" y="5029200"/>
            <a:ext cx="4595366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da banco devono essere contrassegnati da bollino di riconoscimento</a:t>
            </a:r>
            <a:endParaRPr lang="en-US" sz="1400" dirty="0"/>
          </a:p>
        </p:txBody>
      </p:sp>
      <p:pic>
        <p:nvPicPr>
          <p:cNvPr id="37" name="Immagine 36" descr="Immagine che contiene diagramma, bianco, Carattere, schizzo&#10;&#10;Il contenuto generato dall'IA potrebbe non essere corretto.">
            <a:extLst>
              <a:ext uri="{FF2B5EF4-FFF2-40B4-BE49-F238E27FC236}">
                <a16:creationId xmlns:a16="http://schemas.microsoft.com/office/drawing/2014/main" id="{C7E8D1D9-A7E8-387B-B1F0-4F38C0F164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60988" y="5067300"/>
            <a:ext cx="1638301" cy="16383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" y="952500"/>
            <a:ext cx="5562600" cy="21717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143000"/>
            <a:ext cx="571500" cy="571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950" y="1276350"/>
            <a:ext cx="228600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276600"/>
            <a:ext cx="5562600" cy="24003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467100"/>
            <a:ext cx="571500" cy="571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950" y="3600450"/>
            <a:ext cx="228600" cy="3048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29100" y="4076700"/>
            <a:ext cx="1524000" cy="12192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8400" y="952500"/>
            <a:ext cx="5562600" cy="25908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900" y="1143000"/>
            <a:ext cx="571500" cy="571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10350" y="1276350"/>
            <a:ext cx="228600" cy="3048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48400" y="3695700"/>
            <a:ext cx="5562600" cy="19812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4705350"/>
            <a:ext cx="285750" cy="34290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381000" y="190500"/>
            <a:ext cx="6167199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Ammessi e Vietati</a:t>
            </a:r>
            <a:endParaRPr lang="en-US" sz="2700" dirty="0"/>
          </a:p>
        </p:txBody>
      </p:sp>
      <p:sp>
        <p:nvSpPr>
          <p:cNvPr id="17" name="Text 1"/>
          <p:cNvSpPr/>
          <p:nvPr/>
        </p:nvSpPr>
        <p:spPr>
          <a:xfrm>
            <a:off x="1333500" y="1143000"/>
            <a:ext cx="4716482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Ammessi</a:t>
            </a:r>
            <a:endParaRPr lang="en-US" sz="1800" dirty="0"/>
          </a:p>
        </p:txBody>
      </p:sp>
      <p:sp>
        <p:nvSpPr>
          <p:cNvPr id="18" name="Text 2"/>
          <p:cNvSpPr/>
          <p:nvPr/>
        </p:nvSpPr>
        <p:spPr>
          <a:xfrm>
            <a:off x="1333500" y="1562100"/>
            <a:ext cx="4716482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A34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SOP (Senza Obbligo di Ricetta)</a:t>
            </a:r>
            <a:endParaRPr lang="en-US" sz="1500" dirty="0"/>
          </a:p>
        </p:txBody>
      </p:sp>
      <p:sp>
        <p:nvSpPr>
          <p:cNvPr id="19" name="Text 3"/>
          <p:cNvSpPr/>
          <p:nvPr/>
        </p:nvSpPr>
        <p:spPr>
          <a:xfrm>
            <a:off x="1333500" y="1905000"/>
            <a:ext cx="471648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di automedicazione</a:t>
            </a:r>
            <a:endParaRPr lang="en-US" sz="1400" dirty="0"/>
          </a:p>
        </p:txBody>
      </p:sp>
      <p:sp>
        <p:nvSpPr>
          <p:cNvPr id="20" name="Text 4"/>
          <p:cNvSpPr/>
          <p:nvPr/>
        </p:nvSpPr>
        <p:spPr>
          <a:xfrm>
            <a:off x="1333500" y="2133600"/>
            <a:ext cx="471648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Cosiddetti "farmaci da banco" (OTC)</a:t>
            </a:r>
            <a:endParaRPr lang="en-US" sz="1400" dirty="0"/>
          </a:p>
        </p:txBody>
      </p:sp>
      <p:sp>
        <p:nvSpPr>
          <p:cNvPr id="21" name="Text 5"/>
          <p:cNvSpPr/>
          <p:nvPr/>
        </p:nvSpPr>
        <p:spPr>
          <a:xfrm>
            <a:off x="1333500" y="2362200"/>
            <a:ext cx="471648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Accessibili al pubblico senza prescrizione medica</a:t>
            </a:r>
            <a:endParaRPr lang="en-US" sz="1400" dirty="0"/>
          </a:p>
        </p:txBody>
      </p:sp>
      <p:sp>
        <p:nvSpPr>
          <p:cNvPr id="22" name="Text 6"/>
          <p:cNvSpPr/>
          <p:nvPr/>
        </p:nvSpPr>
        <p:spPr>
          <a:xfrm>
            <a:off x="1333500" y="2590800"/>
            <a:ext cx="471648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Idonei per la distribuzione a distanza</a:t>
            </a:r>
            <a:endParaRPr lang="en-US" sz="1400" dirty="0"/>
          </a:p>
        </p:txBody>
      </p:sp>
      <p:sp>
        <p:nvSpPr>
          <p:cNvPr id="23" name="Text 7"/>
          <p:cNvSpPr/>
          <p:nvPr/>
        </p:nvSpPr>
        <p:spPr>
          <a:xfrm>
            <a:off x="1333500" y="3467100"/>
            <a:ext cx="530352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A1620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Bollino di Riconoscimento</a:t>
            </a:r>
            <a:endParaRPr lang="en-US" sz="1800" dirty="0"/>
          </a:p>
        </p:txBody>
      </p:sp>
      <p:sp>
        <p:nvSpPr>
          <p:cNvPr id="24" name="Text 8"/>
          <p:cNvSpPr/>
          <p:nvPr/>
        </p:nvSpPr>
        <p:spPr>
          <a:xfrm>
            <a:off x="1333500" y="3886200"/>
            <a:ext cx="27432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da banco e senza obbligo di prescrizione</a:t>
            </a:r>
            <a:endParaRPr lang="en-US" sz="1400" dirty="0"/>
          </a:p>
        </p:txBody>
      </p:sp>
      <p:sp>
        <p:nvSpPr>
          <p:cNvPr id="25" name="Text 9"/>
          <p:cNvSpPr/>
          <p:nvPr/>
        </p:nvSpPr>
        <p:spPr>
          <a:xfrm>
            <a:off x="1333500" y="4343400"/>
            <a:ext cx="27432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Devono essere contrassegnati da un bollino di riconoscimento</a:t>
            </a:r>
            <a:endParaRPr lang="en-US" sz="1400" dirty="0"/>
          </a:p>
        </p:txBody>
      </p:sp>
      <p:sp>
        <p:nvSpPr>
          <p:cNvPr id="26" name="Text 10"/>
          <p:cNvSpPr/>
          <p:nvPr/>
        </p:nvSpPr>
        <p:spPr>
          <a:xfrm>
            <a:off x="1333500" y="4800600"/>
            <a:ext cx="27432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Stampato o incollato in posizione visibile</a:t>
            </a:r>
            <a:endParaRPr lang="en-US" sz="1400" dirty="0"/>
          </a:p>
        </p:txBody>
      </p:sp>
      <p:sp>
        <p:nvSpPr>
          <p:cNvPr id="27" name="Text 11"/>
          <p:cNvSpPr/>
          <p:nvPr/>
        </p:nvSpPr>
        <p:spPr>
          <a:xfrm>
            <a:off x="1333500" y="5257800"/>
            <a:ext cx="32918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Presente su tutte le confezioni</a:t>
            </a:r>
            <a:endParaRPr lang="en-US" sz="1400" dirty="0"/>
          </a:p>
        </p:txBody>
      </p:sp>
      <p:sp>
        <p:nvSpPr>
          <p:cNvPr id="28" name="Text 12"/>
          <p:cNvSpPr/>
          <p:nvPr/>
        </p:nvSpPr>
        <p:spPr>
          <a:xfrm>
            <a:off x="7200900" y="1143000"/>
            <a:ext cx="4419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Vietati</a:t>
            </a:r>
            <a:endParaRPr lang="en-US" sz="1800" dirty="0"/>
          </a:p>
        </p:txBody>
      </p:sp>
      <p:sp>
        <p:nvSpPr>
          <p:cNvPr id="29" name="Text 13"/>
          <p:cNvSpPr/>
          <p:nvPr/>
        </p:nvSpPr>
        <p:spPr>
          <a:xfrm>
            <a:off x="7200900" y="1562100"/>
            <a:ext cx="53035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DC2626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 Obbligo di Prescrizione</a:t>
            </a:r>
            <a:endParaRPr lang="en-US" sz="1500" dirty="0"/>
          </a:p>
        </p:txBody>
      </p:sp>
      <p:sp>
        <p:nvSpPr>
          <p:cNvPr id="30" name="Text 14"/>
          <p:cNvSpPr/>
          <p:nvPr/>
        </p:nvSpPr>
        <p:spPr>
          <a:xfrm>
            <a:off x="7200900" y="1905000"/>
            <a:ext cx="5303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che richiedono la prescrizione medica</a:t>
            </a:r>
            <a:endParaRPr lang="en-US" sz="1400" dirty="0"/>
          </a:p>
        </p:txBody>
      </p:sp>
      <p:sp>
        <p:nvSpPr>
          <p:cNvPr id="31" name="Text 15"/>
          <p:cNvSpPr/>
          <p:nvPr/>
        </p:nvSpPr>
        <p:spPr>
          <a:xfrm>
            <a:off x="7200900" y="2133600"/>
            <a:ext cx="5303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Vendita online espressamente vietata dalla normativa</a:t>
            </a:r>
            <a:endParaRPr lang="en-US" sz="1400" dirty="0"/>
          </a:p>
        </p:txBody>
      </p:sp>
      <p:sp>
        <p:nvSpPr>
          <p:cNvPr id="32" name="Text 16"/>
          <p:cNvSpPr/>
          <p:nvPr/>
        </p:nvSpPr>
        <p:spPr>
          <a:xfrm>
            <a:off x="7200900" y="2362200"/>
            <a:ext cx="5303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Proibita la vendita a distanza senza ricetta</a:t>
            </a:r>
            <a:endParaRPr lang="en-US" sz="1400" dirty="0"/>
          </a:p>
        </p:txBody>
      </p:sp>
      <p:sp>
        <p:nvSpPr>
          <p:cNvPr id="33" name="Text 17"/>
          <p:cNvSpPr/>
          <p:nvPr/>
        </p:nvSpPr>
        <p:spPr>
          <a:xfrm>
            <a:off x="7200900" y="2590800"/>
            <a:ext cx="4419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Non possono essere inclusi nelle attività di e-commerce farmaceutico</a:t>
            </a:r>
            <a:endParaRPr lang="en-US" sz="1400" dirty="0"/>
          </a:p>
        </p:txBody>
      </p:sp>
      <p:sp>
        <p:nvSpPr>
          <p:cNvPr id="34" name="Text 18"/>
          <p:cNvSpPr/>
          <p:nvPr/>
        </p:nvSpPr>
        <p:spPr>
          <a:xfrm>
            <a:off x="6477000" y="3924300"/>
            <a:ext cx="51054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Importante Ricordare</a:t>
            </a:r>
            <a:endParaRPr lang="en-US" sz="1500" dirty="0"/>
          </a:p>
        </p:txBody>
      </p:sp>
      <p:sp>
        <p:nvSpPr>
          <p:cNvPr id="35" name="Text 19"/>
          <p:cNvSpPr/>
          <p:nvPr/>
        </p:nvSpPr>
        <p:spPr>
          <a:xfrm>
            <a:off x="6915150" y="4305300"/>
            <a:ext cx="4667250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normativa italiana consente esclusivamente la vendita online di farmaci senza obbligo di ricetta (SOP), che includono i medicinali di automedicazione (OTC). I farmaci da banco devono essere chiaramente contrassegnati da un bollino di riconoscimento.</a:t>
            </a:r>
            <a:endParaRPr lang="en-US" sz="1200" dirty="0"/>
          </a:p>
        </p:txBody>
      </p:sp>
      <p:pic>
        <p:nvPicPr>
          <p:cNvPr id="37" name="Immagine 36" descr="Immagine che contiene testo, logo, etichetta, Marchio&#10;&#10;Il contenuto generato dall'IA potrebbe non essere corretto.">
            <a:extLst>
              <a:ext uri="{FF2B5EF4-FFF2-40B4-BE49-F238E27FC236}">
                <a16:creationId xmlns:a16="http://schemas.microsoft.com/office/drawing/2014/main" id="{926D8ED1-E04B-C07A-6B97-B8C4ECEDA42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10700" y="142875"/>
            <a:ext cx="260985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" y="1714500"/>
            <a:ext cx="5562600" cy="39433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905000"/>
            <a:ext cx="476250" cy="4762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1990725"/>
            <a:ext cx="228600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533650"/>
            <a:ext cx="5181600" cy="952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2771775"/>
            <a:ext cx="476250" cy="4762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2488" y="2876550"/>
            <a:ext cx="142875" cy="2667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3638550"/>
            <a:ext cx="5181600" cy="7239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" y="3762375"/>
            <a:ext cx="476250" cy="4762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4388" y="3867150"/>
            <a:ext cx="219075" cy="2667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514850"/>
            <a:ext cx="5181600" cy="952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5800" y="4752975"/>
            <a:ext cx="476250" cy="4762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4388" y="4857750"/>
            <a:ext cx="219075" cy="2667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400" y="1714500"/>
            <a:ext cx="5562600" cy="394335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38900" y="1905000"/>
            <a:ext cx="476250" cy="4762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62725" y="1990725"/>
            <a:ext cx="228600" cy="3048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38900" y="2533650"/>
            <a:ext cx="5181600" cy="9525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553200" y="2771775"/>
            <a:ext cx="476250" cy="47625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672263" y="2876550"/>
            <a:ext cx="238125" cy="2667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38900" y="3714750"/>
            <a:ext cx="5181600" cy="7620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91300" y="3962400"/>
            <a:ext cx="190500" cy="26670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381000" y="190500"/>
            <a:ext cx="4654153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Soggetti Autorizzati</a:t>
            </a:r>
            <a:endParaRPr lang="en-US" sz="2700" dirty="0"/>
          </a:p>
        </p:txBody>
      </p:sp>
      <p:sp>
        <p:nvSpPr>
          <p:cNvPr id="25" name="Text 1"/>
          <p:cNvSpPr/>
          <p:nvPr/>
        </p:nvSpPr>
        <p:spPr>
          <a:xfrm>
            <a:off x="381000" y="952500"/>
            <a:ext cx="114300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 Italia, la vendita online di farmaci è strettamente regolamentata per garantire la sicurezza e la salute pubblica. Solo specifiche categorie di operatori sono abilitati a svolgere questa attività.</a:t>
            </a:r>
            <a:endParaRPr lang="en-US" sz="1500" dirty="0"/>
          </a:p>
        </p:txBody>
      </p:sp>
      <p:sp>
        <p:nvSpPr>
          <p:cNvPr id="26" name="Text 2"/>
          <p:cNvSpPr/>
          <p:nvPr/>
        </p:nvSpPr>
        <p:spPr>
          <a:xfrm>
            <a:off x="1190625" y="1990725"/>
            <a:ext cx="27457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Venditori Abilitati</a:t>
            </a:r>
            <a:endParaRPr lang="en-US" sz="1800" dirty="0"/>
          </a:p>
        </p:txBody>
      </p:sp>
      <p:sp>
        <p:nvSpPr>
          <p:cNvPr id="27" name="Text 3"/>
          <p:cNvSpPr/>
          <p:nvPr/>
        </p:nvSpPr>
        <p:spPr>
          <a:xfrm>
            <a:off x="1304925" y="2647950"/>
            <a:ext cx="4333875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Farmacie</a:t>
            </a:r>
            <a:endParaRPr lang="en-US" sz="1350" dirty="0"/>
          </a:p>
        </p:txBody>
      </p:sp>
      <p:sp>
        <p:nvSpPr>
          <p:cNvPr id="28" name="Text 4"/>
          <p:cNvSpPr/>
          <p:nvPr/>
        </p:nvSpPr>
        <p:spPr>
          <a:xfrm>
            <a:off x="1304925" y="2914650"/>
            <a:ext cx="4333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Farmacie registrate e autorizzate secondo la normativa vigente</a:t>
            </a:r>
            <a:endParaRPr lang="en-US" sz="1200" dirty="0"/>
          </a:p>
        </p:txBody>
      </p:sp>
      <p:sp>
        <p:nvSpPr>
          <p:cNvPr id="29" name="Text 5"/>
          <p:cNvSpPr/>
          <p:nvPr/>
        </p:nvSpPr>
        <p:spPr>
          <a:xfrm>
            <a:off x="1304925" y="3752850"/>
            <a:ext cx="3203525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Parafarmacie</a:t>
            </a:r>
            <a:endParaRPr lang="en-US" sz="1350" dirty="0"/>
          </a:p>
        </p:txBody>
      </p:sp>
      <p:sp>
        <p:nvSpPr>
          <p:cNvPr id="30" name="Text 6"/>
          <p:cNvSpPr/>
          <p:nvPr/>
        </p:nvSpPr>
        <p:spPr>
          <a:xfrm>
            <a:off x="1304925" y="4019550"/>
            <a:ext cx="384423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Punti vendita parafarmaceutici autorizzati</a:t>
            </a:r>
            <a:endParaRPr lang="en-US" sz="1200" dirty="0"/>
          </a:p>
        </p:txBody>
      </p:sp>
      <p:sp>
        <p:nvSpPr>
          <p:cNvPr id="31" name="Text 7"/>
          <p:cNvSpPr/>
          <p:nvPr/>
        </p:nvSpPr>
        <p:spPr>
          <a:xfrm>
            <a:off x="1304925" y="4629150"/>
            <a:ext cx="52006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Corner della salute della GDO</a:t>
            </a:r>
            <a:endParaRPr lang="en-US" sz="1350" dirty="0"/>
          </a:p>
        </p:txBody>
      </p:sp>
      <p:sp>
        <p:nvSpPr>
          <p:cNvPr id="32" name="Text 8"/>
          <p:cNvSpPr/>
          <p:nvPr/>
        </p:nvSpPr>
        <p:spPr>
          <a:xfrm>
            <a:off x="1304925" y="4895850"/>
            <a:ext cx="4333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Articolo 5, comma 1, del decreto-legge 4 luglio 2006, n. 223</a:t>
            </a:r>
            <a:endParaRPr lang="en-US" sz="1200" dirty="0"/>
          </a:p>
        </p:txBody>
      </p:sp>
      <p:sp>
        <p:nvSpPr>
          <p:cNvPr id="33" name="Text 9"/>
          <p:cNvSpPr/>
          <p:nvPr/>
        </p:nvSpPr>
        <p:spPr>
          <a:xfrm>
            <a:off x="7058025" y="1990725"/>
            <a:ext cx="247656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Soggetti Esclusi</a:t>
            </a:r>
            <a:endParaRPr lang="en-US" sz="1800" dirty="0"/>
          </a:p>
        </p:txBody>
      </p:sp>
      <p:sp>
        <p:nvSpPr>
          <p:cNvPr id="34" name="Text 10"/>
          <p:cNvSpPr/>
          <p:nvPr/>
        </p:nvSpPr>
        <p:spPr>
          <a:xfrm>
            <a:off x="7172325" y="2647950"/>
            <a:ext cx="52006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Distributori all'ingrosso</a:t>
            </a:r>
            <a:endParaRPr lang="en-US" sz="1350" dirty="0"/>
          </a:p>
        </p:txBody>
      </p:sp>
      <p:sp>
        <p:nvSpPr>
          <p:cNvPr id="35" name="Text 11"/>
          <p:cNvSpPr/>
          <p:nvPr/>
        </p:nvSpPr>
        <p:spPr>
          <a:xfrm>
            <a:off x="7172325" y="2914650"/>
            <a:ext cx="4333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 distributori all'ingrosso di medicinali non sono autorizzati a effettuare la vendita online</a:t>
            </a:r>
            <a:endParaRPr lang="en-US" sz="1400" dirty="0"/>
          </a:p>
        </p:txBody>
      </p:sp>
      <p:sp>
        <p:nvSpPr>
          <p:cNvPr id="36" name="Text 12"/>
          <p:cNvSpPr/>
          <p:nvPr/>
        </p:nvSpPr>
        <p:spPr>
          <a:xfrm>
            <a:off x="6896100" y="3867150"/>
            <a:ext cx="4572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Attenzione: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La vendita online di farmaci è punita come reato secondo l'articolo 142-quinquies del Codice Penale.</a:t>
            </a:r>
            <a:endParaRPr lang="en-US" sz="1400" dirty="0"/>
          </a:p>
        </p:txBody>
      </p:sp>
      <p:pic>
        <p:nvPicPr>
          <p:cNvPr id="38" name="Immagine 37" descr="Immagine che contiene schermata, testo, Rettangolo, design&#10;&#10;Il contenuto generato dall'IA potrebbe non essere corretto.">
            <a:extLst>
              <a:ext uri="{FF2B5EF4-FFF2-40B4-BE49-F238E27FC236}">
                <a16:creationId xmlns:a16="http://schemas.microsoft.com/office/drawing/2014/main" id="{DF5E258B-74D1-306E-1103-FBA381B8F268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r="8925" b="8925"/>
          <a:stretch>
            <a:fillRect/>
          </a:stretch>
        </p:blipFill>
        <p:spPr>
          <a:xfrm>
            <a:off x="7983363" y="4705350"/>
            <a:ext cx="1789287" cy="19129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409700"/>
            <a:ext cx="5562600" cy="10858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8125" y="1266825"/>
            <a:ext cx="381000" cy="381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288" y="2438400"/>
            <a:ext cx="200025" cy="228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278" y="2619375"/>
            <a:ext cx="5562600" cy="10858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8125" y="2505075"/>
            <a:ext cx="381000" cy="381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288" y="3676650"/>
            <a:ext cx="200025" cy="2286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886200"/>
            <a:ext cx="5562600" cy="10858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8125" y="3743325"/>
            <a:ext cx="381000" cy="3810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8400" y="1409700"/>
            <a:ext cx="5562600" cy="35814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1828800"/>
            <a:ext cx="321766" cy="3429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80733" y="1924050"/>
            <a:ext cx="114300" cy="152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2533650"/>
            <a:ext cx="342900" cy="3429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81775" y="2628900"/>
            <a:ext cx="133350" cy="1524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3238500"/>
            <a:ext cx="293043" cy="3429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47247" y="3333750"/>
            <a:ext cx="152400" cy="1524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7000" y="4000500"/>
            <a:ext cx="5105400" cy="7620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29400" y="4248150"/>
            <a:ext cx="190500" cy="266700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381000" y="190500"/>
            <a:ext cx="6231493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Processo di Autorizzazione</a:t>
            </a:r>
            <a:endParaRPr lang="en-US" sz="2700" dirty="0"/>
          </a:p>
        </p:txBody>
      </p:sp>
      <p:sp>
        <p:nvSpPr>
          <p:cNvPr id="22" name="Text 1"/>
          <p:cNvSpPr/>
          <p:nvPr/>
        </p:nvSpPr>
        <p:spPr>
          <a:xfrm>
            <a:off x="381000" y="952500"/>
            <a:ext cx="667512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Iter per l'Autorizzazione</a:t>
            </a:r>
            <a:endParaRPr lang="en-US" sz="1800" dirty="0"/>
          </a:p>
        </p:txBody>
      </p:sp>
      <p:sp>
        <p:nvSpPr>
          <p:cNvPr id="23" name="Text 2"/>
          <p:cNvSpPr/>
          <p:nvPr/>
        </p:nvSpPr>
        <p:spPr>
          <a:xfrm>
            <a:off x="362248" y="1266825"/>
            <a:ext cx="3810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</a:t>
            </a:r>
            <a:endParaRPr lang="en-US" sz="1500" dirty="0"/>
          </a:p>
        </p:txBody>
      </p:sp>
      <p:sp>
        <p:nvSpPr>
          <p:cNvPr id="24" name="Text 3"/>
          <p:cNvSpPr/>
          <p:nvPr/>
        </p:nvSpPr>
        <p:spPr>
          <a:xfrm>
            <a:off x="523875" y="1552575"/>
            <a:ext cx="63322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Richiesta di Autorizzazione</a:t>
            </a:r>
            <a:endParaRPr lang="en-US" sz="1500" dirty="0"/>
          </a:p>
        </p:txBody>
      </p:sp>
      <p:sp>
        <p:nvSpPr>
          <p:cNvPr id="25" name="Text 4"/>
          <p:cNvSpPr/>
          <p:nvPr/>
        </p:nvSpPr>
        <p:spPr>
          <a:xfrm>
            <a:off x="523875" y="1895475"/>
            <a:ext cx="5276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Le Regioni o province autonome rilasciano l'autorizzazione alle farmacie e agli esercizi commerciali interessati.</a:t>
            </a:r>
            <a:endParaRPr lang="en-US" sz="1400" dirty="0"/>
          </a:p>
        </p:txBody>
      </p:sp>
      <p:sp>
        <p:nvSpPr>
          <p:cNvPr id="26" name="Text 5"/>
          <p:cNvSpPr/>
          <p:nvPr/>
        </p:nvSpPr>
        <p:spPr>
          <a:xfrm>
            <a:off x="362248" y="2505075"/>
            <a:ext cx="3810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</a:t>
            </a:r>
            <a:endParaRPr lang="en-US" sz="1500" dirty="0"/>
          </a:p>
        </p:txBody>
      </p:sp>
      <p:sp>
        <p:nvSpPr>
          <p:cNvPr id="27" name="Text 6"/>
          <p:cNvSpPr/>
          <p:nvPr/>
        </p:nvSpPr>
        <p:spPr>
          <a:xfrm>
            <a:off x="523875" y="2790825"/>
            <a:ext cx="63322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Comunicazione delle Informazioni</a:t>
            </a:r>
            <a:endParaRPr lang="en-US" sz="1500" dirty="0"/>
          </a:p>
        </p:txBody>
      </p:sp>
      <p:sp>
        <p:nvSpPr>
          <p:cNvPr id="28" name="Text 7"/>
          <p:cNvSpPr/>
          <p:nvPr/>
        </p:nvSpPr>
        <p:spPr>
          <a:xfrm>
            <a:off x="523875" y="3133725"/>
            <a:ext cx="5276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Invio tempestivo delle informazioni richieste dalle autorità competenti.</a:t>
            </a:r>
            <a:endParaRPr lang="en-US" sz="1400" dirty="0"/>
          </a:p>
        </p:txBody>
      </p:sp>
      <p:sp>
        <p:nvSpPr>
          <p:cNvPr id="29" name="Text 8"/>
          <p:cNvSpPr/>
          <p:nvPr/>
        </p:nvSpPr>
        <p:spPr>
          <a:xfrm>
            <a:off x="362248" y="3743325"/>
            <a:ext cx="3810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</a:t>
            </a:r>
            <a:endParaRPr lang="en-US" sz="1500" dirty="0"/>
          </a:p>
        </p:txBody>
      </p:sp>
      <p:sp>
        <p:nvSpPr>
          <p:cNvPr id="30" name="Text 9"/>
          <p:cNvSpPr/>
          <p:nvPr/>
        </p:nvSpPr>
        <p:spPr>
          <a:xfrm>
            <a:off x="523875" y="4029075"/>
            <a:ext cx="52768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Registrazione</a:t>
            </a:r>
            <a:endParaRPr lang="en-US" sz="1500" dirty="0"/>
          </a:p>
        </p:txBody>
      </p:sp>
      <p:sp>
        <p:nvSpPr>
          <p:cNvPr id="31" name="Text 10"/>
          <p:cNvSpPr/>
          <p:nvPr/>
        </p:nvSpPr>
        <p:spPr>
          <a:xfrm>
            <a:off x="523875" y="4371975"/>
            <a:ext cx="5276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Il titolare della farmacia deve procedere alla registrazione nell'elenco dei soggetti autorizzati.</a:t>
            </a:r>
            <a:endParaRPr lang="en-US" sz="1400" dirty="0"/>
          </a:p>
        </p:txBody>
      </p:sp>
      <p:sp>
        <p:nvSpPr>
          <p:cNvPr id="32" name="Text 11"/>
          <p:cNvSpPr/>
          <p:nvPr/>
        </p:nvSpPr>
        <p:spPr>
          <a:xfrm>
            <a:off x="6248400" y="952500"/>
            <a:ext cx="5562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Documenti Necessari</a:t>
            </a:r>
            <a:endParaRPr lang="en-US" sz="1800" dirty="0"/>
          </a:p>
        </p:txBody>
      </p:sp>
      <p:sp>
        <p:nvSpPr>
          <p:cNvPr id="33" name="Text 12"/>
          <p:cNvSpPr/>
          <p:nvPr/>
        </p:nvSpPr>
        <p:spPr>
          <a:xfrm>
            <a:off x="6941641" y="1638300"/>
            <a:ext cx="556891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Denominazione e Identificativi</a:t>
            </a:r>
            <a:endParaRPr lang="en-US" sz="1350" dirty="0"/>
          </a:p>
        </p:txBody>
      </p:sp>
      <p:sp>
        <p:nvSpPr>
          <p:cNvPr id="34" name="Text 13"/>
          <p:cNvSpPr/>
          <p:nvPr/>
        </p:nvSpPr>
        <p:spPr>
          <a:xfrm>
            <a:off x="6941641" y="1905000"/>
            <a:ext cx="4640759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Denominazione, Partita IVA e indirizzo completo del sito logistico</a:t>
            </a:r>
            <a:endParaRPr lang="en-US" sz="1400" dirty="0"/>
          </a:p>
        </p:txBody>
      </p:sp>
      <p:sp>
        <p:nvSpPr>
          <p:cNvPr id="35" name="Text 14"/>
          <p:cNvSpPr/>
          <p:nvPr/>
        </p:nvSpPr>
        <p:spPr>
          <a:xfrm>
            <a:off x="6962775" y="2457450"/>
            <a:ext cx="437599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Data di Inizio</a:t>
            </a:r>
            <a:endParaRPr lang="en-US" sz="1350" dirty="0"/>
          </a:p>
        </p:txBody>
      </p:sp>
      <p:sp>
        <p:nvSpPr>
          <p:cNvPr id="36" name="Text 15"/>
          <p:cNvSpPr/>
          <p:nvPr/>
        </p:nvSpPr>
        <p:spPr>
          <a:xfrm>
            <a:off x="6962775" y="2724150"/>
            <a:ext cx="525119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Data d'inizio dell'attività di vendita a distanza al pubblico</a:t>
            </a:r>
            <a:endParaRPr lang="en-US" sz="1400" dirty="0"/>
          </a:p>
        </p:txBody>
      </p:sp>
      <p:sp>
        <p:nvSpPr>
          <p:cNvPr id="37" name="Text 16"/>
          <p:cNvSpPr/>
          <p:nvPr/>
        </p:nvSpPr>
        <p:spPr>
          <a:xfrm>
            <a:off x="6912918" y="3048000"/>
            <a:ext cx="5603379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Informazioni sul Sito Web</a:t>
            </a:r>
            <a:endParaRPr lang="en-US" sz="1350" dirty="0"/>
          </a:p>
        </p:txBody>
      </p:sp>
      <p:sp>
        <p:nvSpPr>
          <p:cNvPr id="38" name="Text 17"/>
          <p:cNvSpPr/>
          <p:nvPr/>
        </p:nvSpPr>
        <p:spPr>
          <a:xfrm>
            <a:off x="6912918" y="3314700"/>
            <a:ext cx="4669482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Indirizzo del sito web e tutte le informazioni necessarie per identificarlo</a:t>
            </a:r>
            <a:endParaRPr lang="en-US" sz="1400" dirty="0"/>
          </a:p>
        </p:txBody>
      </p:sp>
      <p:sp>
        <p:nvSpPr>
          <p:cNvPr id="39" name="Text 18"/>
          <p:cNvSpPr/>
          <p:nvPr/>
        </p:nvSpPr>
        <p:spPr>
          <a:xfrm>
            <a:off x="6934200" y="4152900"/>
            <a:ext cx="4495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Nota: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Tutte le informazioni devono essere tempestivamente rettificate in caso di variazioni.</a:t>
            </a:r>
            <a:endParaRPr lang="en-US" sz="1400" dirty="0"/>
          </a:p>
        </p:txBody>
      </p:sp>
      <p:pic>
        <p:nvPicPr>
          <p:cNvPr id="41" name="Immagine 40" descr="Immagine che contiene schizzo, diagramma, clipart, Line art&#10;&#10;Il contenuto generato dall'IA potrebbe non essere corretto.">
            <a:extLst>
              <a:ext uri="{FF2B5EF4-FFF2-40B4-BE49-F238E27FC236}">
                <a16:creationId xmlns:a16="http://schemas.microsoft.com/office/drawing/2014/main" id="{54484899-44F1-4F3F-C3AE-AA9BE15C755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133975" y="495300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48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629025"/>
            <a:ext cx="5600700" cy="1905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238625"/>
            <a:ext cx="190500" cy="1524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543425"/>
            <a:ext cx="152400" cy="1524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848225"/>
            <a:ext cx="152400" cy="152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5153025"/>
            <a:ext cx="152400" cy="1524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300" y="952500"/>
            <a:ext cx="5600700" cy="24193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1524000"/>
            <a:ext cx="476250" cy="4762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43675" y="1685925"/>
            <a:ext cx="190500" cy="1524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2114550"/>
            <a:ext cx="476250" cy="4762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62725" y="2276475"/>
            <a:ext cx="152400" cy="152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2705100"/>
            <a:ext cx="476250" cy="4762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43675" y="2867025"/>
            <a:ext cx="190500" cy="1524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3562350"/>
            <a:ext cx="5600700" cy="30099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4133850"/>
            <a:ext cx="476250" cy="47625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43675" y="4295775"/>
            <a:ext cx="190500" cy="1524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00800" y="4724400"/>
            <a:ext cx="476250" cy="47625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2725" y="4886325"/>
            <a:ext cx="152400" cy="1524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00800" y="5314950"/>
            <a:ext cx="476250" cy="47625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81775" y="5476875"/>
            <a:ext cx="114300" cy="1524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5905500"/>
            <a:ext cx="476250" cy="47625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62725" y="6067425"/>
            <a:ext cx="152400" cy="152400"/>
          </a:xfrm>
          <a:prstGeom prst="rect">
            <a:avLst/>
          </a:prstGeom>
        </p:spPr>
      </p:pic>
      <p:sp>
        <p:nvSpPr>
          <p:cNvPr id="26" name="Text 0"/>
          <p:cNvSpPr/>
          <p:nvPr/>
        </p:nvSpPr>
        <p:spPr>
          <a:xfrm>
            <a:off x="381000" y="190500"/>
            <a:ext cx="564052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Il Logo Comune Europeo</a:t>
            </a:r>
            <a:endParaRPr lang="en-US" sz="2700" dirty="0"/>
          </a:p>
        </p:txBody>
      </p:sp>
      <p:sp>
        <p:nvSpPr>
          <p:cNvPr id="27" name="Text 1"/>
          <p:cNvSpPr/>
          <p:nvPr/>
        </p:nvSpPr>
        <p:spPr>
          <a:xfrm>
            <a:off x="2981920" y="1800225"/>
            <a:ext cx="1143000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150"/>
              </a:lnSpc>
              <a:buNone/>
            </a:pPr>
            <a:endParaRPr lang="en-US" sz="2100" dirty="0"/>
          </a:p>
        </p:txBody>
      </p:sp>
      <p:sp>
        <p:nvSpPr>
          <p:cNvPr id="28" name="Text 2"/>
          <p:cNvSpPr/>
          <p:nvPr/>
        </p:nvSpPr>
        <p:spPr>
          <a:xfrm>
            <a:off x="2145343" y="3095625"/>
            <a:ext cx="207186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29" name="Text 3"/>
          <p:cNvSpPr/>
          <p:nvPr/>
        </p:nvSpPr>
        <p:spPr>
          <a:xfrm>
            <a:off x="571500" y="3819525"/>
            <a:ext cx="626364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Caratteristiche principali</a:t>
            </a:r>
            <a:endParaRPr lang="en-US" sz="1500" dirty="0"/>
          </a:p>
        </p:txBody>
      </p:sp>
      <p:sp>
        <p:nvSpPr>
          <p:cNvPr id="30" name="Text 4"/>
          <p:cNvSpPr/>
          <p:nvPr/>
        </p:nvSpPr>
        <p:spPr>
          <a:xfrm>
            <a:off x="838200" y="4200525"/>
            <a:ext cx="405657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Marchio commerciale registrato (TradeMark)</a:t>
            </a:r>
            <a:endParaRPr lang="en-US" sz="1400" dirty="0"/>
          </a:p>
        </p:txBody>
      </p:sp>
      <p:sp>
        <p:nvSpPr>
          <p:cNvPr id="31" name="Text 5"/>
          <p:cNvSpPr/>
          <p:nvPr/>
        </p:nvSpPr>
        <p:spPr>
          <a:xfrm>
            <a:off x="800100" y="4505325"/>
            <a:ext cx="1940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Protetto da copyright</a:t>
            </a:r>
            <a:endParaRPr lang="en-US" sz="1400" dirty="0"/>
          </a:p>
        </p:txBody>
      </p:sp>
      <p:sp>
        <p:nvSpPr>
          <p:cNvPr id="32" name="Text 6"/>
          <p:cNvSpPr/>
          <p:nvPr/>
        </p:nvSpPr>
        <p:spPr>
          <a:xfrm>
            <a:off x="800100" y="4810125"/>
            <a:ext cx="332363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Utilizzo strettamente regolamentato</a:t>
            </a:r>
            <a:endParaRPr lang="en-US" sz="1400" dirty="0"/>
          </a:p>
        </p:txBody>
      </p:sp>
      <p:sp>
        <p:nvSpPr>
          <p:cNvPr id="33" name="Text 7"/>
          <p:cNvSpPr/>
          <p:nvPr/>
        </p:nvSpPr>
        <p:spPr>
          <a:xfrm>
            <a:off x="800100" y="5114925"/>
            <a:ext cx="569731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Concesso esclusivamente per finalità previste dalla normativa</a:t>
            </a:r>
            <a:endParaRPr lang="en-US" sz="1400" dirty="0"/>
          </a:p>
        </p:txBody>
      </p:sp>
      <p:sp>
        <p:nvSpPr>
          <p:cNvPr id="34" name="Text 8"/>
          <p:cNvSpPr/>
          <p:nvPr/>
        </p:nvSpPr>
        <p:spPr>
          <a:xfrm>
            <a:off x="6400800" y="1143000"/>
            <a:ext cx="52197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Funzione del Logo</a:t>
            </a:r>
            <a:endParaRPr lang="en-US" sz="1500" dirty="0"/>
          </a:p>
        </p:txBody>
      </p:sp>
      <p:sp>
        <p:nvSpPr>
          <p:cNvPr id="35" name="Text 9"/>
          <p:cNvSpPr/>
          <p:nvPr/>
        </p:nvSpPr>
        <p:spPr>
          <a:xfrm>
            <a:off x="7019925" y="1524000"/>
            <a:ext cx="4600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Strumento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</a:t>
            </a:r>
            <a:r>
              <a:rPr lang="en-US" sz="1400" dirty="0" err="1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fondamentale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per la tutela della salute </a:t>
            </a:r>
            <a:r>
              <a:rPr lang="en-US" sz="1400" dirty="0" err="1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pubblica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e la </a:t>
            </a:r>
            <a:r>
              <a:rPr lang="en-US" sz="1400" dirty="0" err="1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sicurezza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degli </a:t>
            </a:r>
            <a:r>
              <a:rPr lang="en-US" sz="1400" dirty="0" err="1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acquisti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online</a:t>
            </a:r>
            <a:endParaRPr lang="en-US" sz="1400" dirty="0"/>
          </a:p>
        </p:txBody>
      </p:sp>
      <p:sp>
        <p:nvSpPr>
          <p:cNvPr id="36" name="Text 10"/>
          <p:cNvSpPr/>
          <p:nvPr/>
        </p:nvSpPr>
        <p:spPr>
          <a:xfrm>
            <a:off x="7019925" y="2114550"/>
            <a:ext cx="4600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Garantisce la legalità dell'acquisto e l'affidabilità del prodotto</a:t>
            </a:r>
            <a:endParaRPr lang="en-US" sz="1400" dirty="0"/>
          </a:p>
        </p:txBody>
      </p:sp>
      <p:sp>
        <p:nvSpPr>
          <p:cNvPr id="37" name="Text 11"/>
          <p:cNvSpPr/>
          <p:nvPr/>
        </p:nvSpPr>
        <p:spPr>
          <a:xfrm>
            <a:off x="7019925" y="2705100"/>
            <a:ext cx="4600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Ogni fase della catena di approvvigionamento è sottoposta a controlli rigorosi</a:t>
            </a:r>
            <a:endParaRPr lang="en-US" sz="1400" dirty="0"/>
          </a:p>
        </p:txBody>
      </p:sp>
      <p:sp>
        <p:nvSpPr>
          <p:cNvPr id="38" name="Text 12"/>
          <p:cNvSpPr/>
          <p:nvPr/>
        </p:nvSpPr>
        <p:spPr>
          <a:xfrm>
            <a:off x="6400800" y="3752850"/>
            <a:ext cx="52197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Garanzie offerte</a:t>
            </a:r>
            <a:endParaRPr lang="en-US" sz="1500" dirty="0"/>
          </a:p>
        </p:txBody>
      </p:sp>
      <p:sp>
        <p:nvSpPr>
          <p:cNvPr id="39" name="Text 13"/>
          <p:cNvSpPr/>
          <p:nvPr/>
        </p:nvSpPr>
        <p:spPr>
          <a:xfrm>
            <a:off x="7019925" y="4133850"/>
            <a:ext cx="4600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Protezione del venditore autorizzato e soprattutto dell'utente-consumatore</a:t>
            </a:r>
            <a:endParaRPr lang="en-US" sz="1400" dirty="0"/>
          </a:p>
        </p:txBody>
      </p:sp>
      <p:sp>
        <p:nvSpPr>
          <p:cNvPr id="40" name="Text 14"/>
          <p:cNvSpPr/>
          <p:nvPr/>
        </p:nvSpPr>
        <p:spPr>
          <a:xfrm>
            <a:off x="7019925" y="4724400"/>
            <a:ext cx="4600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Assicura che i farmaci acquistati provengano da fonti legittime</a:t>
            </a:r>
            <a:endParaRPr lang="en-US" sz="1400" dirty="0"/>
          </a:p>
        </p:txBody>
      </p:sp>
      <p:sp>
        <p:nvSpPr>
          <p:cNvPr id="41" name="Text 15"/>
          <p:cNvSpPr/>
          <p:nvPr/>
        </p:nvSpPr>
        <p:spPr>
          <a:xfrm>
            <a:off x="7019925" y="5314950"/>
            <a:ext cx="528423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Garantisce conformità agli standard di qualità e sicurezza</a:t>
            </a:r>
            <a:endParaRPr lang="en-US" sz="1400" dirty="0"/>
          </a:p>
        </p:txBody>
      </p:sp>
      <p:sp>
        <p:nvSpPr>
          <p:cNvPr id="42" name="Text 16"/>
          <p:cNvSpPr/>
          <p:nvPr/>
        </p:nvSpPr>
        <p:spPr>
          <a:xfrm>
            <a:off x="7019925" y="5905500"/>
            <a:ext cx="4600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Permette la verifica dell'attendibilità delle informazioni sul sito della farmacia</a:t>
            </a:r>
            <a:endParaRPr lang="en-US" sz="1400" dirty="0"/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6E3F465-BEF4-A593-E024-228C4AD8DA5B}"/>
              </a:ext>
            </a:extLst>
          </p:cNvPr>
          <p:cNvSpPr txBox="1"/>
          <p:nvPr/>
        </p:nvSpPr>
        <p:spPr>
          <a:xfrm>
            <a:off x="325998" y="1043702"/>
            <a:ext cx="56007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latin typeface="+mj-lt"/>
              </a:rPr>
              <a:t>Il "logo comune europeo" per i farmaci è un bollino identificativo con una </a:t>
            </a:r>
            <a:r>
              <a:rPr lang="it-IT" b="1" i="0" dirty="0">
                <a:solidFill>
                  <a:srgbClr val="0A0A0A"/>
                </a:solidFill>
                <a:effectLst/>
                <a:latin typeface="+mj-lt"/>
              </a:rPr>
              <a:t>croce bianca su sfondo verde e grigio</a:t>
            </a:r>
            <a:r>
              <a:rPr lang="it-IT" b="0" i="0" dirty="0">
                <a:solidFill>
                  <a:srgbClr val="0A0A0A"/>
                </a:solidFill>
                <a:effectLst/>
                <a:latin typeface="+mj-lt"/>
              </a:rPr>
              <a:t>, obbligatorio sui siti delle </a:t>
            </a:r>
            <a:r>
              <a:rPr lang="it-IT" b="1" i="0" dirty="0">
                <a:solidFill>
                  <a:srgbClr val="0A0A0A"/>
                </a:solidFill>
                <a:effectLst/>
                <a:latin typeface="+mj-lt"/>
                <a:hlinkClick r:id="rId23"/>
              </a:rPr>
              <a:t>farmacie online autorizzate</a:t>
            </a:r>
            <a:r>
              <a:rPr lang="it-IT" b="0" i="0" dirty="0">
                <a:solidFill>
                  <a:srgbClr val="0A0A0A"/>
                </a:solidFill>
                <a:effectLst/>
                <a:latin typeface="+mj-lt"/>
              </a:rPr>
              <a:t> per combattere la </a:t>
            </a:r>
            <a:r>
              <a:rPr lang="it-IT" b="1" i="0" u="sng" dirty="0">
                <a:solidFill>
                  <a:srgbClr val="0A0A0A"/>
                </a:solidFill>
                <a:effectLst/>
                <a:latin typeface="+mj-lt"/>
              </a:rPr>
              <a:t>contraffazione,</a:t>
            </a:r>
            <a:r>
              <a:rPr lang="it-IT" b="0" i="0" dirty="0">
                <a:solidFill>
                  <a:srgbClr val="0A0A0A"/>
                </a:solidFill>
                <a:effectLst/>
                <a:latin typeface="+mj-lt"/>
              </a:rPr>
              <a:t> che riporta anche la bandiera nazionale e linka all'elenco dei siti legali. Sui farmaci fisici, invece, il simbolo europeo non è un logo unico, ma un insieme di elementi di sicurezza e identificazione come il </a:t>
            </a:r>
            <a:r>
              <a:rPr lang="it-IT" b="1" i="0" dirty="0">
                <a:solidFill>
                  <a:srgbClr val="0A0A0A"/>
                </a:solidFill>
                <a:effectLst/>
                <a:latin typeface="+mj-lt"/>
              </a:rPr>
              <a:t>codice AIC</a:t>
            </a:r>
            <a:r>
              <a:rPr lang="it-IT" b="0" i="0" dirty="0">
                <a:solidFill>
                  <a:srgbClr val="0A0A0A"/>
                </a:solidFill>
                <a:effectLst/>
                <a:latin typeface="+mj-lt"/>
              </a:rPr>
              <a:t>, il numero progressivo e i codici a barre, per garantirne l'autenticità</a:t>
            </a:r>
            <a:endParaRPr lang="it-IT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90600"/>
            <a:ext cx="228600" cy="2286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409700"/>
            <a:ext cx="5562600" cy="27241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00200"/>
            <a:ext cx="571500" cy="571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950" y="1733550"/>
            <a:ext cx="228600" cy="3048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324100"/>
            <a:ext cx="5181600" cy="190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486025"/>
            <a:ext cx="571500" cy="571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950" y="2619375"/>
            <a:ext cx="228600" cy="3048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209925"/>
            <a:ext cx="5181600" cy="190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371850"/>
            <a:ext cx="571500" cy="571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75" y="3505200"/>
            <a:ext cx="285750" cy="3048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" y="4324350"/>
            <a:ext cx="5562600" cy="7429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4495800"/>
            <a:ext cx="1524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48400" y="990600"/>
            <a:ext cx="228600" cy="2286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48400" y="1409700"/>
            <a:ext cx="5562600" cy="30289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8900" y="1600200"/>
            <a:ext cx="571500" cy="5715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53213" y="1733550"/>
            <a:ext cx="142875" cy="3048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900" y="2476500"/>
            <a:ext cx="5181600" cy="1905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38900" y="2638425"/>
            <a:ext cx="571500" cy="5715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10350" y="2771775"/>
            <a:ext cx="228600" cy="3048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900" y="3362325"/>
            <a:ext cx="5181600" cy="1905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38900" y="3524250"/>
            <a:ext cx="571500" cy="5715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10350" y="3657600"/>
            <a:ext cx="228600" cy="3048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400" y="4629150"/>
            <a:ext cx="5562600" cy="742950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38900" y="4800600"/>
            <a:ext cx="152400" cy="152400"/>
          </a:xfrm>
          <a:prstGeom prst="rect">
            <a:avLst/>
          </a:prstGeom>
        </p:spPr>
      </p:pic>
      <p:sp>
        <p:nvSpPr>
          <p:cNvPr id="28" name="Text 0"/>
          <p:cNvSpPr/>
          <p:nvPr/>
        </p:nvSpPr>
        <p:spPr>
          <a:xfrm>
            <a:off x="381000" y="190500"/>
            <a:ext cx="7370921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Ottenimento e Verifica del Logo</a:t>
            </a:r>
            <a:endParaRPr lang="en-US" sz="2700" dirty="0"/>
          </a:p>
        </p:txBody>
      </p:sp>
      <p:sp>
        <p:nvSpPr>
          <p:cNvPr id="29" name="Text 1"/>
          <p:cNvSpPr/>
          <p:nvPr/>
        </p:nvSpPr>
        <p:spPr>
          <a:xfrm>
            <a:off x="685800" y="952500"/>
            <a:ext cx="5562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Ottenimento del Logo</a:t>
            </a:r>
            <a:endParaRPr lang="en-US" sz="1800" dirty="0"/>
          </a:p>
        </p:txBody>
      </p:sp>
      <p:sp>
        <p:nvSpPr>
          <p:cNvPr id="30" name="Text 2"/>
          <p:cNvSpPr/>
          <p:nvPr/>
        </p:nvSpPr>
        <p:spPr>
          <a:xfrm>
            <a:off x="1285875" y="1600200"/>
            <a:ext cx="4123879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Autorizzazione</a:t>
            </a:r>
            <a:endParaRPr lang="en-US" sz="1500" dirty="0"/>
          </a:p>
        </p:txBody>
      </p:sp>
      <p:sp>
        <p:nvSpPr>
          <p:cNvPr id="31" name="Text 3"/>
          <p:cNvSpPr/>
          <p:nvPr/>
        </p:nvSpPr>
        <p:spPr>
          <a:xfrm>
            <a:off x="1285875" y="1866900"/>
            <a:ext cx="494865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Richiesta superata dalle Regioni o Province Autonome</a:t>
            </a:r>
            <a:endParaRPr lang="en-US" sz="1200" dirty="0"/>
          </a:p>
        </p:txBody>
      </p:sp>
      <p:sp>
        <p:nvSpPr>
          <p:cNvPr id="32" name="Text 4"/>
          <p:cNvSpPr/>
          <p:nvPr/>
        </p:nvSpPr>
        <p:spPr>
          <a:xfrm>
            <a:off x="1285875" y="2486025"/>
            <a:ext cx="378871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Invio via PEC</a:t>
            </a:r>
            <a:endParaRPr lang="en-US" sz="1500" dirty="0"/>
          </a:p>
        </p:txBody>
      </p:sp>
      <p:sp>
        <p:nvSpPr>
          <p:cNvPr id="33" name="Text 5"/>
          <p:cNvSpPr/>
          <p:nvPr/>
        </p:nvSpPr>
        <p:spPr>
          <a:xfrm>
            <a:off x="1285875" y="2752725"/>
            <a:ext cx="454646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Ministero della Salute invia copia digitale del logo</a:t>
            </a:r>
            <a:endParaRPr lang="en-US" sz="1200" dirty="0"/>
          </a:p>
        </p:txBody>
      </p:sp>
      <p:sp>
        <p:nvSpPr>
          <p:cNvPr id="34" name="Text 6"/>
          <p:cNvSpPr/>
          <p:nvPr/>
        </p:nvSpPr>
        <p:spPr>
          <a:xfrm>
            <a:off x="1285875" y="3371850"/>
            <a:ext cx="4211241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Collegamento</a:t>
            </a:r>
            <a:endParaRPr lang="en-US" sz="1500" dirty="0"/>
          </a:p>
        </p:txBody>
      </p:sp>
      <p:sp>
        <p:nvSpPr>
          <p:cNvPr id="35" name="Text 7"/>
          <p:cNvSpPr/>
          <p:nvPr/>
        </p:nvSpPr>
        <p:spPr>
          <a:xfrm>
            <a:off x="1285875" y="3638550"/>
            <a:ext cx="505348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Incluso il link all'elenco ufficiale dei soggetti autorizzati</a:t>
            </a:r>
            <a:endParaRPr lang="en-US" sz="1200" dirty="0"/>
          </a:p>
        </p:txBody>
      </p:sp>
      <p:sp>
        <p:nvSpPr>
          <p:cNvPr id="36" name="Text 8"/>
          <p:cNvSpPr/>
          <p:nvPr/>
        </p:nvSpPr>
        <p:spPr>
          <a:xfrm>
            <a:off x="800100" y="446722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Il logo è un marchio commerciale registrato protetto da copyright e non è trasferibile.</a:t>
            </a:r>
            <a:endParaRPr lang="en-US" sz="1200" dirty="0"/>
          </a:p>
        </p:txBody>
      </p:sp>
      <p:sp>
        <p:nvSpPr>
          <p:cNvPr id="37" name="Text 9"/>
          <p:cNvSpPr/>
          <p:nvPr/>
        </p:nvSpPr>
        <p:spPr>
          <a:xfrm>
            <a:off x="6553200" y="952500"/>
            <a:ext cx="5562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Verifica del Logo</a:t>
            </a:r>
            <a:endParaRPr lang="en-US" sz="1800" dirty="0"/>
          </a:p>
        </p:txBody>
      </p:sp>
      <p:sp>
        <p:nvSpPr>
          <p:cNvPr id="38" name="Text 10"/>
          <p:cNvSpPr/>
          <p:nvPr/>
        </p:nvSpPr>
        <p:spPr>
          <a:xfrm>
            <a:off x="7153275" y="1600200"/>
            <a:ext cx="4467225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Clicca sul Logo</a:t>
            </a:r>
            <a:endParaRPr lang="en-US" sz="1500" dirty="0"/>
          </a:p>
        </p:txBody>
      </p:sp>
      <p:sp>
        <p:nvSpPr>
          <p:cNvPr id="39" name="Text 11"/>
          <p:cNvSpPr/>
          <p:nvPr/>
        </p:nvSpPr>
        <p:spPr>
          <a:xfrm>
            <a:off x="7153275" y="1866900"/>
            <a:ext cx="4467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Utente clicca sul Logo Comune Europeo sul sito della farmacia</a:t>
            </a:r>
            <a:endParaRPr lang="en-US" sz="1200" dirty="0"/>
          </a:p>
        </p:txBody>
      </p:sp>
      <p:sp>
        <p:nvSpPr>
          <p:cNvPr id="40" name="Text 12"/>
          <p:cNvSpPr/>
          <p:nvPr/>
        </p:nvSpPr>
        <p:spPr>
          <a:xfrm>
            <a:off x="7153275" y="2638425"/>
            <a:ext cx="4129385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Reindirizzamento</a:t>
            </a:r>
            <a:endParaRPr lang="en-US" sz="1500" dirty="0"/>
          </a:p>
        </p:txBody>
      </p:sp>
      <p:sp>
        <p:nvSpPr>
          <p:cNvPr id="41" name="Text 13"/>
          <p:cNvSpPr/>
          <p:nvPr/>
        </p:nvSpPr>
        <p:spPr>
          <a:xfrm>
            <a:off x="7153275" y="2905125"/>
            <a:ext cx="495526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Verrai indirizzato al sito web del Ministero della Salute</a:t>
            </a:r>
            <a:endParaRPr lang="en-US" sz="1200" dirty="0"/>
          </a:p>
        </p:txBody>
      </p:sp>
      <p:sp>
        <p:nvSpPr>
          <p:cNvPr id="42" name="Text 14"/>
          <p:cNvSpPr/>
          <p:nvPr/>
        </p:nvSpPr>
        <p:spPr>
          <a:xfrm>
            <a:off x="7153275" y="3524250"/>
            <a:ext cx="4467225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Controllo</a:t>
            </a:r>
            <a:endParaRPr lang="en-US" sz="1500" dirty="0"/>
          </a:p>
        </p:txBody>
      </p:sp>
      <p:sp>
        <p:nvSpPr>
          <p:cNvPr id="43" name="Text 15"/>
          <p:cNvSpPr/>
          <p:nvPr/>
        </p:nvSpPr>
        <p:spPr>
          <a:xfrm>
            <a:off x="7153275" y="3790950"/>
            <a:ext cx="4467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Consulta l'elenco ufficiale degli esercizi commerciali autorizzati</a:t>
            </a:r>
            <a:endParaRPr lang="en-US" sz="1200" dirty="0"/>
          </a:p>
        </p:txBody>
      </p:sp>
      <p:sp>
        <p:nvSpPr>
          <p:cNvPr id="44" name="Text 16"/>
          <p:cNvSpPr/>
          <p:nvPr/>
        </p:nvSpPr>
        <p:spPr>
          <a:xfrm>
            <a:off x="6667500" y="477202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 il venditore è presente nell'elenco, l'utente ha la certezza di effettuare un acquisto sicuro e legale.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961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714500"/>
            <a:ext cx="3657600" cy="4781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905000"/>
            <a:ext cx="666750" cy="6667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338" y="2066925"/>
            <a:ext cx="219075" cy="3429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1714500"/>
            <a:ext cx="3657600" cy="47815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7700" y="1905000"/>
            <a:ext cx="666750" cy="6667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8200" y="2066925"/>
            <a:ext cx="285750" cy="3429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7700" y="5314950"/>
            <a:ext cx="3276600" cy="74295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0" y="5314950"/>
            <a:ext cx="3276600" cy="7429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0" y="1714500"/>
            <a:ext cx="3657600" cy="47815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43900" y="1905000"/>
            <a:ext cx="666750" cy="6667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34400" y="2066925"/>
            <a:ext cx="285750" cy="3429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43900" y="5314950"/>
            <a:ext cx="3276600" cy="9906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58200" y="5448300"/>
            <a:ext cx="133350" cy="13335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381000" y="190500"/>
            <a:ext cx="6154341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Regole di Utilizzo del Logo</a:t>
            </a:r>
            <a:endParaRPr lang="en-US" sz="2700" dirty="0"/>
          </a:p>
        </p:txBody>
      </p:sp>
      <p:sp>
        <p:nvSpPr>
          <p:cNvPr id="20" name="Text 1"/>
          <p:cNvSpPr/>
          <p:nvPr/>
        </p:nvSpPr>
        <p:spPr>
          <a:xfrm>
            <a:off x="381000" y="952500"/>
            <a:ext cx="114300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Il Logo Comune Europeo deve essere utilizzato secondo precise regole per garantire la sua efficacia come strumento di protezione sia per i venditori autorizzati che per i consumatori.</a:t>
            </a:r>
            <a:endParaRPr lang="en-US" sz="1500" dirty="0"/>
          </a:p>
        </p:txBody>
      </p:sp>
      <p:sp>
        <p:nvSpPr>
          <p:cNvPr id="21" name="Text 2"/>
          <p:cNvSpPr/>
          <p:nvPr/>
        </p:nvSpPr>
        <p:spPr>
          <a:xfrm>
            <a:off x="1428750" y="2085975"/>
            <a:ext cx="24562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Posizionamento</a:t>
            </a:r>
            <a:endParaRPr lang="en-US" sz="1800" dirty="0"/>
          </a:p>
        </p:txBody>
      </p:sp>
      <p:sp>
        <p:nvSpPr>
          <p:cNvPr id="22" name="Text 3"/>
          <p:cNvSpPr/>
          <p:nvPr/>
        </p:nvSpPr>
        <p:spPr>
          <a:xfrm>
            <a:off x="609600" y="2724150"/>
            <a:ext cx="3238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Il Logo Identificativo Nazionale deve essere </a:t>
            </a:r>
            <a:r>
              <a:rPr lang="en-US" sz="12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chiaramente visibile</a:t>
            </a: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su ogni pagina del sito web della farmacia</a:t>
            </a:r>
            <a:endParaRPr lang="en-US" sz="1200" dirty="0"/>
          </a:p>
        </p:txBody>
      </p:sp>
      <p:sp>
        <p:nvSpPr>
          <p:cNvPr id="23" name="Text 4"/>
          <p:cNvSpPr/>
          <p:nvPr/>
        </p:nvSpPr>
        <p:spPr>
          <a:xfrm>
            <a:off x="609600" y="3486150"/>
            <a:ext cx="3238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Deve essere posizionato in modo che i consumatori possano facilmente identificare i venditori autorizzati</a:t>
            </a:r>
            <a:endParaRPr lang="en-US" sz="1200" dirty="0"/>
          </a:p>
        </p:txBody>
      </p:sp>
      <p:sp>
        <p:nvSpPr>
          <p:cNvPr id="24" name="Text 5"/>
          <p:cNvSpPr/>
          <p:nvPr/>
        </p:nvSpPr>
        <p:spPr>
          <a:xfrm>
            <a:off x="609600" y="4248150"/>
            <a:ext cx="32385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sua presenza garantisce la legalità dell'acquisto e l'affidabilità del prodotto</a:t>
            </a:r>
            <a:endParaRPr lang="en-US" sz="1200" dirty="0"/>
          </a:p>
        </p:txBody>
      </p:sp>
      <p:sp>
        <p:nvSpPr>
          <p:cNvPr id="25" name="Text 6"/>
          <p:cNvSpPr/>
          <p:nvPr/>
        </p:nvSpPr>
        <p:spPr>
          <a:xfrm>
            <a:off x="1638300" y="4857750"/>
            <a:ext cx="11430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Loo Comune Europeo</a:t>
            </a:r>
            <a:endParaRPr lang="en-US" sz="1200" dirty="0"/>
          </a:p>
        </p:txBody>
      </p:sp>
      <p:sp>
        <p:nvSpPr>
          <p:cNvPr id="26" name="Text 7"/>
          <p:cNvSpPr/>
          <p:nvPr/>
        </p:nvSpPr>
        <p:spPr>
          <a:xfrm>
            <a:off x="5314950" y="2085975"/>
            <a:ext cx="2646759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Limitazioni d'Uso</a:t>
            </a:r>
            <a:endParaRPr lang="en-US" sz="1800" dirty="0"/>
          </a:p>
        </p:txBody>
      </p:sp>
      <p:sp>
        <p:nvSpPr>
          <p:cNvPr id="27" name="Text 8"/>
          <p:cNvSpPr/>
          <p:nvPr/>
        </p:nvSpPr>
        <p:spPr>
          <a:xfrm>
            <a:off x="4495800" y="2724150"/>
            <a:ext cx="32385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L'uso del logo </a:t>
            </a:r>
            <a:r>
              <a:rPr lang="en-US" sz="12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non è consentito</a:t>
            </a: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sulle pagine del sito web dedicate alla vendita di prodotti diversi dai medicinali senza obbligo di prescrizione</a:t>
            </a:r>
            <a:endParaRPr lang="en-US" sz="1200" dirty="0"/>
          </a:p>
        </p:txBody>
      </p:sp>
      <p:sp>
        <p:nvSpPr>
          <p:cNvPr id="28" name="Text 9"/>
          <p:cNvSpPr/>
          <p:nvPr/>
        </p:nvSpPr>
        <p:spPr>
          <a:xfrm>
            <a:off x="4495800" y="3714750"/>
            <a:ext cx="3238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Questo include dispositivi medici, integratori alimentari, cosmetici e altri articoli non farmaceutici</a:t>
            </a:r>
            <a:endParaRPr lang="en-US" sz="1200" dirty="0"/>
          </a:p>
        </p:txBody>
      </p:sp>
      <p:sp>
        <p:nvSpPr>
          <p:cNvPr id="29" name="Text 10"/>
          <p:cNvSpPr/>
          <p:nvPr/>
        </p:nvSpPr>
        <p:spPr>
          <a:xfrm>
            <a:off x="4495800" y="4476750"/>
            <a:ext cx="3238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restrizione mira a mantenere la distinzione tra prodotti regolamentati e non soggetti alle stesse normative</a:t>
            </a:r>
            <a:endParaRPr lang="en-US" sz="1200" dirty="0"/>
          </a:p>
        </p:txBody>
      </p:sp>
      <p:sp>
        <p:nvSpPr>
          <p:cNvPr id="30" name="Text 11"/>
          <p:cNvSpPr/>
          <p:nvPr/>
        </p:nvSpPr>
        <p:spPr>
          <a:xfrm>
            <a:off x="4600575" y="5457825"/>
            <a:ext cx="1187648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Pagina farmaci</a:t>
            </a:r>
            <a:endParaRPr lang="en-US" sz="1050" dirty="0"/>
          </a:p>
        </p:txBody>
      </p:sp>
      <p:sp>
        <p:nvSpPr>
          <p:cNvPr id="31" name="Text 12"/>
          <p:cNvSpPr/>
          <p:nvPr/>
        </p:nvSpPr>
        <p:spPr>
          <a:xfrm>
            <a:off x="7036743" y="5457825"/>
            <a:ext cx="665619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EF444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Logo OK</a:t>
            </a:r>
            <a:endParaRPr lang="en-US" sz="1050" dirty="0"/>
          </a:p>
        </p:txBody>
      </p:sp>
      <p:sp>
        <p:nvSpPr>
          <p:cNvPr id="32" name="Text 13"/>
          <p:cNvSpPr/>
          <p:nvPr/>
        </p:nvSpPr>
        <p:spPr>
          <a:xfrm>
            <a:off x="4600575" y="5724525"/>
            <a:ext cx="1970603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Pagina dispositivi medici</a:t>
            </a:r>
            <a:endParaRPr lang="en-US" sz="1050" dirty="0"/>
          </a:p>
        </p:txBody>
      </p:sp>
      <p:sp>
        <p:nvSpPr>
          <p:cNvPr id="33" name="Text 14"/>
          <p:cNvSpPr/>
          <p:nvPr/>
        </p:nvSpPr>
        <p:spPr>
          <a:xfrm>
            <a:off x="7024539" y="5724525"/>
            <a:ext cx="680264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EF444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Logo NO</a:t>
            </a:r>
            <a:endParaRPr lang="en-US" sz="1050" dirty="0"/>
          </a:p>
        </p:txBody>
      </p:sp>
      <p:sp>
        <p:nvSpPr>
          <p:cNvPr id="34" name="Text 15"/>
          <p:cNvSpPr/>
          <p:nvPr/>
        </p:nvSpPr>
        <p:spPr>
          <a:xfrm>
            <a:off x="9201150" y="2085975"/>
            <a:ext cx="2283857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A1620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Responsabilità</a:t>
            </a:r>
            <a:endParaRPr lang="en-US" sz="1800" dirty="0"/>
          </a:p>
        </p:txBody>
      </p:sp>
      <p:sp>
        <p:nvSpPr>
          <p:cNvPr id="35" name="Text 16"/>
          <p:cNvSpPr/>
          <p:nvPr/>
        </p:nvSpPr>
        <p:spPr>
          <a:xfrm>
            <a:off x="8382000" y="2724150"/>
            <a:ext cx="32385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 soggetti autorizzati sono </a:t>
            </a:r>
            <a:r>
              <a:rPr lang="en-US" sz="12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personalmente responsabili</a:t>
            </a: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di qualsiasi violazione legata a un utilizzo non conforme alla normativa</a:t>
            </a:r>
            <a:endParaRPr lang="en-US" sz="1200" dirty="0"/>
          </a:p>
        </p:txBody>
      </p:sp>
      <p:sp>
        <p:nvSpPr>
          <p:cNvPr id="36" name="Text 17"/>
          <p:cNvSpPr/>
          <p:nvPr/>
        </p:nvSpPr>
        <p:spPr>
          <a:xfrm>
            <a:off x="8382000" y="3714750"/>
            <a:ext cx="3238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Questo è previsto dall'articolo 112-quater del decreto legislativo 24 aprile 2006, n. 219</a:t>
            </a:r>
            <a:endParaRPr lang="en-US" sz="1200" dirty="0"/>
          </a:p>
        </p:txBody>
      </p:sp>
      <p:sp>
        <p:nvSpPr>
          <p:cNvPr id="37" name="Text 18"/>
          <p:cNvSpPr/>
          <p:nvPr/>
        </p:nvSpPr>
        <p:spPr>
          <a:xfrm>
            <a:off x="8382000" y="4476750"/>
            <a:ext cx="32385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Le violazioni possono comportare l'applicazione di sanzioni amministrative e penali</a:t>
            </a:r>
            <a:endParaRPr lang="en-US" sz="1200" dirty="0"/>
          </a:p>
        </p:txBody>
      </p:sp>
      <p:sp>
        <p:nvSpPr>
          <p:cNvPr id="38" name="Text 19"/>
          <p:cNvSpPr/>
          <p:nvPr/>
        </p:nvSpPr>
        <p:spPr>
          <a:xfrm>
            <a:off x="8667750" y="5429250"/>
            <a:ext cx="3048000" cy="762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854D0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È fondamentale che i titolari delle farmacie online comprendano pienamente le conseguenze legali dell'uso improprio del logo autorizzato.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981200"/>
            <a:ext cx="3657600" cy="39909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0" y="2171700"/>
            <a:ext cx="762000" cy="762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8350" y="2362200"/>
            <a:ext cx="342900" cy="381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200" y="1981200"/>
            <a:ext cx="3657600" cy="39909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0" y="2171700"/>
            <a:ext cx="762000" cy="762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4550" y="2362200"/>
            <a:ext cx="342900" cy="3810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53400" y="1981200"/>
            <a:ext cx="3657600" cy="39909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01200" y="2171700"/>
            <a:ext cx="762000" cy="7620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10750" y="2362200"/>
            <a:ext cx="342900" cy="3810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5867400"/>
            <a:ext cx="11430000" cy="7620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3400" y="6096000"/>
            <a:ext cx="228600" cy="304800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381000" y="190500"/>
            <a:ext cx="913810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Categorizzazione delle Farmacie Online</a:t>
            </a:r>
            <a:endParaRPr lang="en-US" sz="2700" dirty="0"/>
          </a:p>
        </p:txBody>
      </p:sp>
      <p:sp>
        <p:nvSpPr>
          <p:cNvPr id="16" name="Text 1"/>
          <p:cNvSpPr/>
          <p:nvPr/>
        </p:nvSpPr>
        <p:spPr>
          <a:xfrm>
            <a:off x="381000" y="952500"/>
            <a:ext cx="11430000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Le farmacie online possono essere classificate in tre categorie in base alla loro conformità alle normative e alla natura delle loro operazioni. Questa categorizzazione è fondamentale per distinguere le attività legittime da quelle che rappresentano un rischio per la salute pubblica.</a:t>
            </a:r>
            <a:endParaRPr lang="en-US" sz="1500" dirty="0"/>
          </a:p>
        </p:txBody>
      </p:sp>
      <p:sp>
        <p:nvSpPr>
          <p:cNvPr id="17" name="Text 2"/>
          <p:cNvSpPr/>
          <p:nvPr/>
        </p:nvSpPr>
        <p:spPr>
          <a:xfrm>
            <a:off x="571500" y="3076575"/>
            <a:ext cx="3276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Legali</a:t>
            </a:r>
            <a:endParaRPr lang="en-US" sz="1800" dirty="0"/>
          </a:p>
        </p:txBody>
      </p:sp>
      <p:sp>
        <p:nvSpPr>
          <p:cNvPr id="18" name="Text 3"/>
          <p:cNvSpPr/>
          <p:nvPr/>
        </p:nvSpPr>
        <p:spPr>
          <a:xfrm>
            <a:off x="571500" y="3495675"/>
            <a:ext cx="32766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Attività che consiste nella vendita di farmaci nel pieno rispetto delle normative vigenti</a:t>
            </a:r>
            <a:endParaRPr lang="en-US" sz="1400" dirty="0"/>
          </a:p>
        </p:txBody>
      </p:sp>
      <p:sp>
        <p:nvSpPr>
          <p:cNvPr id="19" name="Text 4"/>
          <p:cNvSpPr/>
          <p:nvPr/>
        </p:nvSpPr>
        <p:spPr>
          <a:xfrm>
            <a:off x="571500" y="42576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Sotto la supervisione delle Autorità competenti</a:t>
            </a:r>
            <a:endParaRPr lang="en-US" sz="1400" dirty="0"/>
          </a:p>
        </p:txBody>
      </p:sp>
      <p:sp>
        <p:nvSpPr>
          <p:cNvPr id="20" name="Text 5"/>
          <p:cNvSpPr/>
          <p:nvPr/>
        </p:nvSpPr>
        <p:spPr>
          <a:xfrm>
            <a:off x="571500" y="47910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Farmaci venduti conformi agli standard di qualità e sicurezza</a:t>
            </a:r>
            <a:endParaRPr lang="en-US" sz="1400" dirty="0"/>
          </a:p>
        </p:txBody>
      </p:sp>
      <p:sp>
        <p:nvSpPr>
          <p:cNvPr id="21" name="Text 6"/>
          <p:cNvSpPr/>
          <p:nvPr/>
        </p:nvSpPr>
        <p:spPr>
          <a:xfrm>
            <a:off x="571500" y="53244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Identificazione chiara dei venditori e procedure di acquisto trasparenti</a:t>
            </a:r>
            <a:endParaRPr lang="en-US" sz="1400" dirty="0"/>
          </a:p>
        </p:txBody>
      </p:sp>
      <p:sp>
        <p:nvSpPr>
          <p:cNvPr id="22" name="Text 7"/>
          <p:cNvSpPr/>
          <p:nvPr/>
        </p:nvSpPr>
        <p:spPr>
          <a:xfrm>
            <a:off x="4457700" y="3076575"/>
            <a:ext cx="3276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A1620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Illegali</a:t>
            </a:r>
            <a:endParaRPr lang="en-US" sz="1800" dirty="0"/>
          </a:p>
        </p:txBody>
      </p:sp>
      <p:sp>
        <p:nvSpPr>
          <p:cNvPr id="23" name="Text 8"/>
          <p:cNvSpPr/>
          <p:nvPr/>
        </p:nvSpPr>
        <p:spPr>
          <a:xfrm>
            <a:off x="4457700" y="34956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Attività che consiste nell'effettiva vendita di farmaci</a:t>
            </a:r>
            <a:endParaRPr lang="en-US" sz="1400" dirty="0"/>
          </a:p>
        </p:txBody>
      </p:sp>
      <p:sp>
        <p:nvSpPr>
          <p:cNvPr id="24" name="Text 9"/>
          <p:cNvSpPr/>
          <p:nvPr/>
        </p:nvSpPr>
        <p:spPr>
          <a:xfrm>
            <a:off x="4457700" y="40290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 cui standard non soddisfano le normative vigenti</a:t>
            </a:r>
            <a:endParaRPr lang="en-US" sz="1400" dirty="0"/>
          </a:p>
        </p:txBody>
      </p:sp>
      <p:sp>
        <p:nvSpPr>
          <p:cNvPr id="25" name="Text 10"/>
          <p:cNvSpPr/>
          <p:nvPr/>
        </p:nvSpPr>
        <p:spPr>
          <a:xfrm>
            <a:off x="4457700" y="45624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Prodotto di qualità non garantita e controllata</a:t>
            </a:r>
            <a:endParaRPr lang="en-US" sz="1400" dirty="0"/>
          </a:p>
        </p:txBody>
      </p:sp>
      <p:sp>
        <p:nvSpPr>
          <p:cNvPr id="26" name="Text 11"/>
          <p:cNvSpPr/>
          <p:nvPr/>
        </p:nvSpPr>
        <p:spPr>
          <a:xfrm>
            <a:off x="4457700" y="50958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Procedure di acquisto e consegna non conforme ai requisiti legali</a:t>
            </a:r>
            <a:endParaRPr lang="en-US" sz="1400" dirty="0"/>
          </a:p>
        </p:txBody>
      </p:sp>
      <p:sp>
        <p:nvSpPr>
          <p:cNvPr id="27" name="Text 12"/>
          <p:cNvSpPr/>
          <p:nvPr/>
        </p:nvSpPr>
        <p:spPr>
          <a:xfrm>
            <a:off x="8343900" y="3076575"/>
            <a:ext cx="3276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False</a:t>
            </a:r>
            <a:endParaRPr lang="en-US" sz="1800" dirty="0"/>
          </a:p>
        </p:txBody>
      </p:sp>
      <p:sp>
        <p:nvSpPr>
          <p:cNvPr id="28" name="Text 13"/>
          <p:cNvSpPr/>
          <p:nvPr/>
        </p:nvSpPr>
        <p:spPr>
          <a:xfrm>
            <a:off x="8343900" y="34956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Cui il fine apparente è quello di vendere farmaci</a:t>
            </a:r>
            <a:endParaRPr lang="en-US" sz="1400" dirty="0"/>
          </a:p>
        </p:txBody>
      </p:sp>
      <p:sp>
        <p:nvSpPr>
          <p:cNvPr id="29" name="Text 14"/>
          <p:cNvSpPr/>
          <p:nvPr/>
        </p:nvSpPr>
        <p:spPr>
          <a:xfrm>
            <a:off x="8343900" y="40290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Ma che in realtà svolgono attività fraudolente</a:t>
            </a:r>
            <a:endParaRPr lang="en-US" sz="1400" dirty="0"/>
          </a:p>
        </p:txBody>
      </p:sp>
      <p:sp>
        <p:nvSpPr>
          <p:cNvPr id="30" name="Text 15"/>
          <p:cNvSpPr/>
          <p:nvPr/>
        </p:nvSpPr>
        <p:spPr>
          <a:xfrm>
            <a:off x="8343900" y="45624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Come il mancato invio dei prodotti acquistati</a:t>
            </a:r>
            <a:endParaRPr lang="en-US" sz="1400" dirty="0"/>
          </a:p>
        </p:txBody>
      </p:sp>
      <p:sp>
        <p:nvSpPr>
          <p:cNvPr id="31" name="Text 16"/>
          <p:cNvSpPr/>
          <p:nvPr/>
        </p:nvSpPr>
        <p:spPr>
          <a:xfrm>
            <a:off x="8343900" y="5095875"/>
            <a:ext cx="3276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Attività di furto d'identità e appropriazione indebita</a:t>
            </a:r>
            <a:endParaRPr lang="en-US" sz="1400" dirty="0"/>
          </a:p>
        </p:txBody>
      </p:sp>
      <p:sp>
        <p:nvSpPr>
          <p:cNvPr id="32" name="Text 17"/>
          <p:cNvSpPr/>
          <p:nvPr/>
        </p:nvSpPr>
        <p:spPr>
          <a:xfrm>
            <a:off x="876300" y="6019800"/>
            <a:ext cx="107823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categorizzazione è fondamentale per la protezione della salute pubblica e per permettere ai consumatori di identificare le farmacie online affidabili</a:t>
            </a: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714500"/>
            <a:ext cx="5600700" cy="25241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905000"/>
            <a:ext cx="476250" cy="4762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1990725"/>
            <a:ext cx="228600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429125"/>
            <a:ext cx="5600700" cy="16383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619625"/>
            <a:ext cx="476250" cy="4762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325" y="4705350"/>
            <a:ext cx="228600" cy="3048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1714500"/>
            <a:ext cx="5600700" cy="229552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1905000"/>
            <a:ext cx="476250" cy="4762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1990725"/>
            <a:ext cx="228600" cy="3048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300" y="4200525"/>
            <a:ext cx="5600700" cy="18669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0800" y="4391025"/>
            <a:ext cx="476250" cy="4762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24625" y="4476750"/>
            <a:ext cx="228600" cy="30480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381000" y="190500"/>
            <a:ext cx="5943779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Monitoraggio e Contrasto</a:t>
            </a:r>
            <a:endParaRPr lang="en-US" sz="2700" dirty="0"/>
          </a:p>
        </p:txBody>
      </p:sp>
      <p:sp>
        <p:nvSpPr>
          <p:cNvPr id="17" name="Text 1"/>
          <p:cNvSpPr/>
          <p:nvPr/>
        </p:nvSpPr>
        <p:spPr>
          <a:xfrm>
            <a:off x="381000" y="952500"/>
            <a:ext cx="114300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L'AIFA (Agenzia Italiana del Farmaco) svolge un ruolo fondamentale nel monitoraggio e nel contrasto delle violazioni nella vendita online di farmaci, attraverso la Conferenza dei Servizi istruttoria.</a:t>
            </a:r>
            <a:endParaRPr lang="en-US" sz="1600" dirty="0"/>
          </a:p>
        </p:txBody>
      </p:sp>
      <p:sp>
        <p:nvSpPr>
          <p:cNvPr id="18" name="Text 2"/>
          <p:cNvSpPr/>
          <p:nvPr/>
        </p:nvSpPr>
        <p:spPr>
          <a:xfrm>
            <a:off x="1190625" y="1905000"/>
            <a:ext cx="552069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Funzione della Conferenza</a:t>
            </a:r>
            <a:endParaRPr lang="en-US" sz="1500" dirty="0"/>
          </a:p>
        </p:txBody>
      </p:sp>
      <p:sp>
        <p:nvSpPr>
          <p:cNvPr id="19" name="Text 3"/>
          <p:cNvSpPr/>
          <p:nvPr/>
        </p:nvSpPr>
        <p:spPr>
          <a:xfrm>
            <a:off x="1381125" y="2247900"/>
            <a:ext cx="44100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Identificazione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delle violazioni alla disciplina sulla vendita a distanza al pubblico di farmaci</a:t>
            </a:r>
            <a:endParaRPr lang="en-US" sz="1400" dirty="0"/>
          </a:p>
        </p:txBody>
      </p:sp>
      <p:sp>
        <p:nvSpPr>
          <p:cNvPr id="20" name="Text 4"/>
          <p:cNvSpPr/>
          <p:nvPr/>
        </p:nvSpPr>
        <p:spPr>
          <a:xfrm>
            <a:off x="1381125" y="2847975"/>
            <a:ext cx="44100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Esame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dei casi segnalati o riscontrati attraverso l'attività di sorveglianza</a:t>
            </a:r>
            <a:endParaRPr lang="en-US" sz="1400" dirty="0"/>
          </a:p>
        </p:txBody>
      </p:sp>
      <p:sp>
        <p:nvSpPr>
          <p:cNvPr id="21" name="Text 5"/>
          <p:cNvSpPr/>
          <p:nvPr/>
        </p:nvSpPr>
        <p:spPr>
          <a:xfrm>
            <a:off x="1381125" y="3448050"/>
            <a:ext cx="44100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Attività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finalizzate alla contrasto della diffusione di prodotti illegali o falsificati</a:t>
            </a:r>
            <a:endParaRPr lang="en-US" sz="1400" dirty="0"/>
          </a:p>
        </p:txBody>
      </p:sp>
      <p:sp>
        <p:nvSpPr>
          <p:cNvPr id="22" name="Text 6"/>
          <p:cNvSpPr/>
          <p:nvPr/>
        </p:nvSpPr>
        <p:spPr>
          <a:xfrm>
            <a:off x="1190625" y="4619625"/>
            <a:ext cx="534031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Obiettivi principali</a:t>
            </a:r>
            <a:endParaRPr lang="en-US" sz="1500" dirty="0"/>
          </a:p>
        </p:txBody>
      </p:sp>
      <p:sp>
        <p:nvSpPr>
          <p:cNvPr id="23" name="Text 7"/>
          <p:cNvSpPr/>
          <p:nvPr/>
        </p:nvSpPr>
        <p:spPr>
          <a:xfrm>
            <a:off x="1190625" y="4962525"/>
            <a:ext cx="534031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Proteggere la salute pubblica dagli eventuali rischi</a:t>
            </a:r>
            <a:endParaRPr lang="en-US" sz="1400" dirty="0"/>
          </a:p>
        </p:txBody>
      </p:sp>
      <p:sp>
        <p:nvSpPr>
          <p:cNvPr id="24" name="Text 8"/>
          <p:cNvSpPr/>
          <p:nvPr/>
        </p:nvSpPr>
        <p:spPr>
          <a:xfrm>
            <a:off x="1190625" y="5191125"/>
            <a:ext cx="534031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Garantire la legalità delle operazioni di vendita online</a:t>
            </a:r>
            <a:endParaRPr lang="en-US" sz="1400" dirty="0"/>
          </a:p>
        </p:txBody>
      </p:sp>
      <p:sp>
        <p:nvSpPr>
          <p:cNvPr id="25" name="Text 9"/>
          <p:cNvSpPr/>
          <p:nvPr/>
        </p:nvSpPr>
        <p:spPr>
          <a:xfrm>
            <a:off x="1190625" y="5419725"/>
            <a:ext cx="534031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Prevenire la diffusione di farmaci illegali o falsificati</a:t>
            </a:r>
            <a:endParaRPr lang="en-US" sz="1400" dirty="0"/>
          </a:p>
        </p:txBody>
      </p:sp>
      <p:sp>
        <p:nvSpPr>
          <p:cNvPr id="26" name="Text 10"/>
          <p:cNvSpPr/>
          <p:nvPr/>
        </p:nvSpPr>
        <p:spPr>
          <a:xfrm>
            <a:off x="1190625" y="5648325"/>
            <a:ext cx="534031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Sorvegliare l'attività dei siti che vendono farmaci online</a:t>
            </a:r>
            <a:endParaRPr lang="en-US" sz="1400" dirty="0"/>
          </a:p>
        </p:txBody>
      </p:sp>
      <p:sp>
        <p:nvSpPr>
          <p:cNvPr id="27" name="Text 11"/>
          <p:cNvSpPr/>
          <p:nvPr/>
        </p:nvSpPr>
        <p:spPr>
          <a:xfrm>
            <a:off x="7019925" y="1905000"/>
            <a:ext cx="552069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Metodologia di lavoro</a:t>
            </a:r>
            <a:endParaRPr lang="en-US" sz="1500" dirty="0"/>
          </a:p>
        </p:txBody>
      </p:sp>
      <p:sp>
        <p:nvSpPr>
          <p:cNvPr id="28" name="Text 12"/>
          <p:cNvSpPr/>
          <p:nvPr/>
        </p:nvSpPr>
        <p:spPr>
          <a:xfrm>
            <a:off x="7210425" y="2247900"/>
            <a:ext cx="44100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Collaborazione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con il Comando dei Carabinieri per la Tutela della Salute (N.A.S.)</a:t>
            </a:r>
            <a:endParaRPr lang="en-US" sz="1400" dirty="0"/>
          </a:p>
        </p:txBody>
      </p:sp>
      <p:sp>
        <p:nvSpPr>
          <p:cNvPr id="29" name="Text 13"/>
          <p:cNvSpPr/>
          <p:nvPr/>
        </p:nvSpPr>
        <p:spPr>
          <a:xfrm>
            <a:off x="7210425" y="2847975"/>
            <a:ext cx="529209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Perizia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tecnica dei siti web e delle pratiche commerciali</a:t>
            </a:r>
            <a:endParaRPr lang="en-US" sz="1400" dirty="0"/>
          </a:p>
        </p:txBody>
      </p:sp>
      <p:sp>
        <p:nvSpPr>
          <p:cNvPr id="30" name="Text 14"/>
          <p:cNvSpPr/>
          <p:nvPr/>
        </p:nvSpPr>
        <p:spPr>
          <a:xfrm>
            <a:off x="7210425" y="3219450"/>
            <a:ext cx="44100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Segnalazione</a:t>
            </a: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delle eventuali violazioni alle autorità competenti</a:t>
            </a:r>
            <a:endParaRPr lang="en-US" sz="1400" dirty="0"/>
          </a:p>
        </p:txBody>
      </p:sp>
      <p:sp>
        <p:nvSpPr>
          <p:cNvPr id="31" name="Text 15"/>
          <p:cNvSpPr/>
          <p:nvPr/>
        </p:nvSpPr>
        <p:spPr>
          <a:xfrm>
            <a:off x="7019925" y="4391025"/>
            <a:ext cx="4600575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Azioni conseguenti</a:t>
            </a:r>
            <a:endParaRPr lang="en-US" sz="1500" dirty="0"/>
          </a:p>
        </p:txBody>
      </p:sp>
      <p:sp>
        <p:nvSpPr>
          <p:cNvPr id="32" name="Text 16"/>
          <p:cNvSpPr/>
          <p:nvPr/>
        </p:nvSpPr>
        <p:spPr>
          <a:xfrm>
            <a:off x="7019925" y="4733925"/>
            <a:ext cx="4600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Disposizioni per la cessazione delle pratiche commerciali illegali</a:t>
            </a:r>
            <a:endParaRPr lang="en-US" sz="1400" dirty="0"/>
          </a:p>
        </p:txBody>
      </p:sp>
      <p:sp>
        <p:nvSpPr>
          <p:cNvPr id="33" name="Text 17"/>
          <p:cNvSpPr/>
          <p:nvPr/>
        </p:nvSpPr>
        <p:spPr>
          <a:xfrm>
            <a:off x="7019925" y="5191125"/>
            <a:ext cx="552069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Richiesta di ulteriori informazioni o chiarimenti</a:t>
            </a:r>
            <a:endParaRPr lang="en-US" sz="1400" dirty="0"/>
          </a:p>
        </p:txBody>
      </p:sp>
      <p:sp>
        <p:nvSpPr>
          <p:cNvPr id="34" name="Text 18"/>
          <p:cNvSpPr/>
          <p:nvPr/>
        </p:nvSpPr>
        <p:spPr>
          <a:xfrm>
            <a:off x="7019925" y="5419725"/>
            <a:ext cx="552069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Accesso ai dati tecnici per verificare la conformità</a:t>
            </a:r>
            <a:endParaRPr lang="en-US" sz="1400" dirty="0"/>
          </a:p>
        </p:txBody>
      </p:sp>
      <p:sp>
        <p:nvSpPr>
          <p:cNvPr id="35" name="Text 19"/>
          <p:cNvSpPr/>
          <p:nvPr/>
        </p:nvSpPr>
        <p:spPr>
          <a:xfrm>
            <a:off x="7019925" y="5648325"/>
            <a:ext cx="552069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Supporto alle attività di contrasto delle violazioni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76390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752600"/>
            <a:ext cx="171450" cy="2286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171700"/>
            <a:ext cx="5562600" cy="11049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438400"/>
            <a:ext cx="571500" cy="571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2571750"/>
            <a:ext cx="285750" cy="3048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467100"/>
            <a:ext cx="5562600" cy="11049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733800"/>
            <a:ext cx="571500" cy="571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2950" y="3867150"/>
            <a:ext cx="228600" cy="3048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762500"/>
            <a:ext cx="5562600" cy="11049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5029200"/>
            <a:ext cx="571500" cy="571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950" y="5162550"/>
            <a:ext cx="228600" cy="3048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8400" y="1752600"/>
            <a:ext cx="257175" cy="2286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8400" y="2171700"/>
            <a:ext cx="5562600" cy="13716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900" y="2571750"/>
            <a:ext cx="571500" cy="571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81775" y="2705100"/>
            <a:ext cx="285750" cy="3048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8400" y="3733800"/>
            <a:ext cx="5562600" cy="13716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900" y="4133850"/>
            <a:ext cx="571500" cy="5715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10350" y="4267200"/>
            <a:ext cx="228600" cy="3048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9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48400" y="5295900"/>
            <a:ext cx="5562600" cy="18669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38900" y="5524500"/>
            <a:ext cx="190500" cy="190500"/>
          </a:xfrm>
          <a:prstGeom prst="rect">
            <a:avLst/>
          </a:prstGeom>
        </p:spPr>
      </p:pic>
      <p:sp>
        <p:nvSpPr>
          <p:cNvPr id="23" name="Text 0"/>
          <p:cNvSpPr/>
          <p:nvPr/>
        </p:nvSpPr>
        <p:spPr>
          <a:xfrm>
            <a:off x="381000" y="190500"/>
            <a:ext cx="915596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Partecipanti alla Conferenza dei Servizi</a:t>
            </a:r>
            <a:endParaRPr lang="en-US" sz="2700" dirty="0"/>
          </a:p>
        </p:txBody>
      </p:sp>
      <p:sp>
        <p:nvSpPr>
          <p:cNvPr id="24" name="Text 1"/>
          <p:cNvSpPr/>
          <p:nvPr/>
        </p:nvSpPr>
        <p:spPr>
          <a:xfrm>
            <a:off x="381000" y="952500"/>
            <a:ext cx="114300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Conferenza dei Servizi per il monitoraggio delle farmacie online illegali riunisce diverse amministrazioni e osservatori per garantire un approccio multidisciplinare alla sorveglianza e al contrasto.</a:t>
            </a:r>
            <a:endParaRPr lang="en-US" sz="1600" dirty="0"/>
          </a:p>
        </p:txBody>
      </p:sp>
      <p:sp>
        <p:nvSpPr>
          <p:cNvPr id="25" name="Text 2"/>
          <p:cNvSpPr/>
          <p:nvPr/>
        </p:nvSpPr>
        <p:spPr>
          <a:xfrm>
            <a:off x="666750" y="1714500"/>
            <a:ext cx="667512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Amministrazioni Interessate</a:t>
            </a:r>
            <a:endParaRPr lang="en-US" sz="1800" dirty="0"/>
          </a:p>
        </p:txBody>
      </p:sp>
      <p:sp>
        <p:nvSpPr>
          <p:cNvPr id="26" name="Text 3"/>
          <p:cNvSpPr/>
          <p:nvPr/>
        </p:nvSpPr>
        <p:spPr>
          <a:xfrm>
            <a:off x="1333500" y="2362200"/>
            <a:ext cx="53035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Ministero della Salute</a:t>
            </a:r>
            <a:endParaRPr lang="en-US" sz="1500" dirty="0"/>
          </a:p>
        </p:txBody>
      </p:sp>
      <p:sp>
        <p:nvSpPr>
          <p:cNvPr id="27" name="Text 4"/>
          <p:cNvSpPr/>
          <p:nvPr/>
        </p:nvSpPr>
        <p:spPr>
          <a:xfrm>
            <a:off x="1333500" y="2628900"/>
            <a:ext cx="4419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Responsabile della definizione delle politiche sanitarie e della tutela della salute pubblica</a:t>
            </a:r>
            <a:endParaRPr lang="en-US" sz="1400" dirty="0"/>
          </a:p>
        </p:txBody>
      </p:sp>
      <p:sp>
        <p:nvSpPr>
          <p:cNvPr id="28" name="Text 5"/>
          <p:cNvSpPr/>
          <p:nvPr/>
        </p:nvSpPr>
        <p:spPr>
          <a:xfrm>
            <a:off x="1333500" y="3657600"/>
            <a:ext cx="53035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 err="1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Ministero</a:t>
            </a: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delle </a:t>
            </a:r>
            <a:r>
              <a:rPr lang="en-US" sz="1500" b="1" dirty="0" err="1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Imprese</a:t>
            </a: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e del Made in Italy</a:t>
            </a:r>
            <a:endParaRPr lang="en-US" sz="1500" dirty="0"/>
          </a:p>
        </p:txBody>
      </p:sp>
      <p:sp>
        <p:nvSpPr>
          <p:cNvPr id="29" name="Text 6"/>
          <p:cNvSpPr/>
          <p:nvPr/>
        </p:nvSpPr>
        <p:spPr>
          <a:xfrm>
            <a:off x="1333500" y="3924300"/>
            <a:ext cx="4419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Partecipa per garantire il bilancio tra regolamentazione e sviluppo economico</a:t>
            </a:r>
            <a:endParaRPr lang="en-US" sz="1400" dirty="0"/>
          </a:p>
        </p:txBody>
      </p:sp>
      <p:sp>
        <p:nvSpPr>
          <p:cNvPr id="30" name="Text 7"/>
          <p:cNvSpPr/>
          <p:nvPr/>
        </p:nvSpPr>
        <p:spPr>
          <a:xfrm>
            <a:off x="1333500" y="4953000"/>
            <a:ext cx="53035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Comando Carabinieri T.S. - NAS</a:t>
            </a:r>
            <a:endParaRPr lang="en-US" sz="1500" dirty="0"/>
          </a:p>
        </p:txBody>
      </p:sp>
      <p:sp>
        <p:nvSpPr>
          <p:cNvPr id="31" name="Text 8"/>
          <p:cNvSpPr/>
          <p:nvPr/>
        </p:nvSpPr>
        <p:spPr>
          <a:xfrm>
            <a:off x="1333500" y="5219700"/>
            <a:ext cx="4419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Rappresenta le forze dell'ordine nella battaglia contro la contraffazione e la vendita illegale di medicinali</a:t>
            </a:r>
            <a:endParaRPr lang="en-US" sz="1400" dirty="0"/>
          </a:p>
        </p:txBody>
      </p:sp>
      <p:sp>
        <p:nvSpPr>
          <p:cNvPr id="32" name="Text 9"/>
          <p:cNvSpPr/>
          <p:nvPr/>
        </p:nvSpPr>
        <p:spPr>
          <a:xfrm>
            <a:off x="6619875" y="1714500"/>
            <a:ext cx="5562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Osservatori</a:t>
            </a:r>
            <a:endParaRPr lang="en-US" sz="1800" dirty="0"/>
          </a:p>
        </p:txBody>
      </p:sp>
      <p:sp>
        <p:nvSpPr>
          <p:cNvPr id="33" name="Text 10"/>
          <p:cNvSpPr/>
          <p:nvPr/>
        </p:nvSpPr>
        <p:spPr>
          <a:xfrm>
            <a:off x="7200900" y="2362200"/>
            <a:ext cx="44196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Autorità Garante per la Concorrenza e il Mercato (AGCM)</a:t>
            </a:r>
            <a:endParaRPr lang="en-US" sz="1500" dirty="0"/>
          </a:p>
        </p:txBody>
      </p:sp>
      <p:sp>
        <p:nvSpPr>
          <p:cNvPr id="34" name="Text 11"/>
          <p:cNvSpPr/>
          <p:nvPr/>
        </p:nvSpPr>
        <p:spPr>
          <a:xfrm>
            <a:off x="7200900" y="2895600"/>
            <a:ext cx="4419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Garantisce il rispetto delle norme di concorrenza e protezione dei consumatori</a:t>
            </a:r>
            <a:endParaRPr lang="en-US" sz="1400" dirty="0"/>
          </a:p>
        </p:txBody>
      </p:sp>
      <p:sp>
        <p:nvSpPr>
          <p:cNvPr id="35" name="Text 12"/>
          <p:cNvSpPr/>
          <p:nvPr/>
        </p:nvSpPr>
        <p:spPr>
          <a:xfrm>
            <a:off x="7200900" y="3924300"/>
            <a:ext cx="44196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Consiglio Nazionale delle Ricerche (Registro.it)</a:t>
            </a:r>
            <a:endParaRPr lang="en-US" sz="1500" dirty="0"/>
          </a:p>
        </p:txBody>
      </p:sp>
      <p:sp>
        <p:nvSpPr>
          <p:cNvPr id="36" name="Text 13"/>
          <p:cNvSpPr/>
          <p:nvPr/>
        </p:nvSpPr>
        <p:spPr>
          <a:xfrm>
            <a:off x="7200900" y="4457700"/>
            <a:ext cx="4419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Fornisce expertise tecnica e scientifica per la valutazione delle attività online</a:t>
            </a:r>
            <a:endParaRPr lang="en-US" sz="1400" dirty="0"/>
          </a:p>
        </p:txBody>
      </p:sp>
      <p:sp>
        <p:nvSpPr>
          <p:cNvPr id="37" name="Text 14"/>
          <p:cNvSpPr/>
          <p:nvPr/>
        </p:nvSpPr>
        <p:spPr>
          <a:xfrm>
            <a:off x="6705600" y="5486400"/>
            <a:ext cx="51816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6534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Scopo della Conferenza</a:t>
            </a:r>
            <a:endParaRPr lang="en-US" sz="1500" dirty="0"/>
          </a:p>
        </p:txBody>
      </p:sp>
      <p:sp>
        <p:nvSpPr>
          <p:cNvPr id="38" name="Text 15"/>
          <p:cNvSpPr/>
          <p:nvPr/>
        </p:nvSpPr>
        <p:spPr>
          <a:xfrm>
            <a:off x="6438900" y="5829300"/>
            <a:ext cx="5181600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Conferenza dei Servizi è indetta periodicamente dall'AIFA per esaminare i casi segnalati o riscontrati attraverso l'attività di sorveglianza, con l'obiettivo di identificare le violazioni della disciplina sulla vendita a distanza al pubblico di farmaci tramite i servizi della società dell'informazione.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41" name="Immagine 40" descr="Immagine che contiene vetro a mano, persona, specchio&#10;&#10;Il contenuto generato dall'IA potrebbe non essere corretto.">
            <a:extLst>
              <a:ext uri="{FF2B5EF4-FFF2-40B4-BE49-F238E27FC236}">
                <a16:creationId xmlns:a16="http://schemas.microsoft.com/office/drawing/2014/main" id="{9624ECCE-8541-2654-1E29-485C9CD3866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11935" y="5943600"/>
            <a:ext cx="3028950" cy="1514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73723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447800"/>
            <a:ext cx="2743200" cy="1600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4475" y="1590675"/>
            <a:ext cx="476250" cy="4762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300" y="1676400"/>
            <a:ext cx="228600" cy="3048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2588" y="3038475"/>
            <a:ext cx="200025" cy="2286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1447800"/>
            <a:ext cx="2743200" cy="16002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0075" y="1590675"/>
            <a:ext cx="476250" cy="4762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3900" y="1676400"/>
            <a:ext cx="228600" cy="3048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8188" y="3038475"/>
            <a:ext cx="200025" cy="2286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200" y="1447800"/>
            <a:ext cx="2743200" cy="16002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05675" y="1590675"/>
            <a:ext cx="476250" cy="4762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9500" y="1676400"/>
            <a:ext cx="228600" cy="3048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3788" y="3038475"/>
            <a:ext cx="200025" cy="2286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7800" y="1447800"/>
            <a:ext cx="2743200" cy="16002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01275" y="1590675"/>
            <a:ext cx="476250" cy="4762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96525" y="1676400"/>
            <a:ext cx="285750" cy="3048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3352800"/>
            <a:ext cx="11430000" cy="333375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28217" y="4419600"/>
            <a:ext cx="8229600" cy="28575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9600" y="4933950"/>
            <a:ext cx="5372100" cy="15240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2000" y="5124450"/>
            <a:ext cx="152400" cy="1524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10300" y="4933950"/>
            <a:ext cx="5372100" cy="15240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62700" y="5124450"/>
            <a:ext cx="190500" cy="152400"/>
          </a:xfrm>
          <a:prstGeom prst="rect">
            <a:avLst/>
          </a:prstGeom>
        </p:spPr>
      </p:pic>
      <p:sp>
        <p:nvSpPr>
          <p:cNvPr id="25" name="Text 0"/>
          <p:cNvSpPr/>
          <p:nvPr/>
        </p:nvSpPr>
        <p:spPr>
          <a:xfrm>
            <a:off x="381000" y="190500"/>
            <a:ext cx="5906631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Provvedimenti e Sanzioni</a:t>
            </a:r>
            <a:endParaRPr lang="en-US" sz="2700" dirty="0"/>
          </a:p>
        </p:txBody>
      </p:sp>
      <p:sp>
        <p:nvSpPr>
          <p:cNvPr id="26" name="Text 1"/>
          <p:cNvSpPr/>
          <p:nvPr/>
        </p:nvSpPr>
        <p:spPr>
          <a:xfrm>
            <a:off x="381000" y="952500"/>
            <a:ext cx="137160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Procedure e sanzioni per le violazioni della normativa sulla vendita online di farmaci in Italia.</a:t>
            </a:r>
            <a:endParaRPr lang="en-US" sz="1500" dirty="0"/>
          </a:p>
        </p:txBody>
      </p:sp>
      <p:sp>
        <p:nvSpPr>
          <p:cNvPr id="27" name="Text 2"/>
          <p:cNvSpPr/>
          <p:nvPr/>
        </p:nvSpPr>
        <p:spPr>
          <a:xfrm>
            <a:off x="978932" y="2181225"/>
            <a:ext cx="154733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Segnalazione</a:t>
            </a:r>
            <a:endParaRPr lang="en-US" sz="1350" dirty="0"/>
          </a:p>
        </p:txBody>
      </p:sp>
      <p:sp>
        <p:nvSpPr>
          <p:cNvPr id="28" name="Text 3"/>
          <p:cNvSpPr/>
          <p:nvPr/>
        </p:nvSpPr>
        <p:spPr>
          <a:xfrm>
            <a:off x="523875" y="2524125"/>
            <a:ext cx="245745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Conferenza dei Servizi riceve segnalazioni su siti illegali</a:t>
            </a:r>
            <a:endParaRPr lang="en-US" sz="1050" dirty="0"/>
          </a:p>
        </p:txBody>
      </p:sp>
      <p:sp>
        <p:nvSpPr>
          <p:cNvPr id="29" name="Text 4"/>
          <p:cNvSpPr/>
          <p:nvPr/>
        </p:nvSpPr>
        <p:spPr>
          <a:xfrm>
            <a:off x="4050997" y="2181225"/>
            <a:ext cx="119425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Istruttoria</a:t>
            </a:r>
            <a:endParaRPr lang="en-US" sz="1350" dirty="0"/>
          </a:p>
        </p:txBody>
      </p:sp>
      <p:sp>
        <p:nvSpPr>
          <p:cNvPr id="30" name="Text 5"/>
          <p:cNvSpPr/>
          <p:nvPr/>
        </p:nvSpPr>
        <p:spPr>
          <a:xfrm>
            <a:off x="3419475" y="2524125"/>
            <a:ext cx="245745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Verifica delle violazioni da parte dell'AIFA</a:t>
            </a:r>
            <a:endParaRPr lang="en-US" sz="1050" dirty="0"/>
          </a:p>
        </p:txBody>
      </p:sp>
      <p:sp>
        <p:nvSpPr>
          <p:cNvPr id="31" name="Text 6"/>
          <p:cNvSpPr/>
          <p:nvPr/>
        </p:nvSpPr>
        <p:spPr>
          <a:xfrm>
            <a:off x="6664062" y="2181225"/>
            <a:ext cx="1759327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Provvedimento</a:t>
            </a:r>
            <a:endParaRPr lang="en-US" sz="1350" dirty="0"/>
          </a:p>
        </p:txBody>
      </p:sp>
      <p:sp>
        <p:nvSpPr>
          <p:cNvPr id="32" name="Text 7"/>
          <p:cNvSpPr/>
          <p:nvPr/>
        </p:nvSpPr>
        <p:spPr>
          <a:xfrm>
            <a:off x="6315075" y="2524125"/>
            <a:ext cx="245745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Il Ministero della Salute emette un provvedimento motivato</a:t>
            </a:r>
            <a:endParaRPr lang="en-US" sz="1050" dirty="0"/>
          </a:p>
        </p:txBody>
      </p:sp>
      <p:sp>
        <p:nvSpPr>
          <p:cNvPr id="33" name="Text 8"/>
          <p:cNvSpPr/>
          <p:nvPr/>
        </p:nvSpPr>
        <p:spPr>
          <a:xfrm>
            <a:off x="9795034" y="2181225"/>
            <a:ext cx="128873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Esecuzione</a:t>
            </a:r>
            <a:endParaRPr lang="en-US" sz="1350" dirty="0"/>
          </a:p>
        </p:txBody>
      </p:sp>
      <p:sp>
        <p:nvSpPr>
          <p:cNvPr id="34" name="Text 9"/>
          <p:cNvSpPr/>
          <p:nvPr/>
        </p:nvSpPr>
        <p:spPr>
          <a:xfrm>
            <a:off x="9210675" y="2524125"/>
            <a:ext cx="245745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 provvedimenti sono eseguiti dal Comando Carabinieri NAS</a:t>
            </a:r>
            <a:endParaRPr lang="en-US" sz="1050" dirty="0"/>
          </a:p>
        </p:txBody>
      </p:sp>
      <p:sp>
        <p:nvSpPr>
          <p:cNvPr id="35" name="Text 10"/>
          <p:cNvSpPr/>
          <p:nvPr/>
        </p:nvSpPr>
        <p:spPr>
          <a:xfrm>
            <a:off x="609600" y="3581400"/>
            <a:ext cx="109728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Sanzioni Amministrative</a:t>
            </a:r>
            <a:endParaRPr lang="en-US" sz="1800" dirty="0"/>
          </a:p>
        </p:txBody>
      </p:sp>
      <p:sp>
        <p:nvSpPr>
          <p:cNvPr id="36" name="Text 11"/>
          <p:cNvSpPr/>
          <p:nvPr/>
        </p:nvSpPr>
        <p:spPr>
          <a:xfrm>
            <a:off x="609600" y="4038600"/>
            <a:ext cx="131673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 caso di inottemperanza ai provvedimenti, è prevista l'applicazione di una sanzione amministrativa pecuniaria che varia da:</a:t>
            </a:r>
            <a:endParaRPr lang="en-US" sz="1200" dirty="0"/>
          </a:p>
        </p:txBody>
      </p:sp>
      <p:sp>
        <p:nvSpPr>
          <p:cNvPr id="37" name="Text 12"/>
          <p:cNvSpPr/>
          <p:nvPr/>
        </p:nvSpPr>
        <p:spPr>
          <a:xfrm>
            <a:off x="952351" y="4448175"/>
            <a:ext cx="89671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5803D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20.000 €</a:t>
            </a:r>
            <a:endParaRPr lang="en-US" sz="1200" dirty="0"/>
          </a:p>
        </p:txBody>
      </p:sp>
      <p:sp>
        <p:nvSpPr>
          <p:cNvPr id="38" name="Text 13"/>
          <p:cNvSpPr/>
          <p:nvPr/>
        </p:nvSpPr>
        <p:spPr>
          <a:xfrm>
            <a:off x="10386417" y="4448175"/>
            <a:ext cx="102387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91C1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250.000 €</a:t>
            </a:r>
            <a:endParaRPr lang="en-US" sz="1200" dirty="0"/>
          </a:p>
        </p:txBody>
      </p:sp>
      <p:sp>
        <p:nvSpPr>
          <p:cNvPr id="39" name="Text 14"/>
          <p:cNvSpPr/>
          <p:nvPr/>
        </p:nvSpPr>
        <p:spPr>
          <a:xfrm>
            <a:off x="990600" y="5086350"/>
            <a:ext cx="50673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Causali di sanzione</a:t>
            </a:r>
            <a:endParaRPr lang="en-US" sz="1200" dirty="0"/>
          </a:p>
        </p:txBody>
      </p:sp>
      <p:sp>
        <p:nvSpPr>
          <p:cNvPr id="40" name="Text 15"/>
          <p:cNvSpPr/>
          <p:nvPr/>
        </p:nvSpPr>
        <p:spPr>
          <a:xfrm>
            <a:off x="762000" y="5391150"/>
            <a:ext cx="6080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Vendita di farmaci senza obbligo di ricetta</a:t>
            </a:r>
            <a:endParaRPr lang="en-US" sz="1400" dirty="0"/>
          </a:p>
        </p:txBody>
      </p:sp>
      <p:sp>
        <p:nvSpPr>
          <p:cNvPr id="41" name="Text 16"/>
          <p:cNvSpPr/>
          <p:nvPr/>
        </p:nvSpPr>
        <p:spPr>
          <a:xfrm>
            <a:off x="762000" y="5619750"/>
            <a:ext cx="6080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Utilizzo improprio del logo comune europeo</a:t>
            </a:r>
            <a:endParaRPr lang="en-US" sz="1400" dirty="0"/>
          </a:p>
        </p:txBody>
      </p:sp>
      <p:sp>
        <p:nvSpPr>
          <p:cNvPr id="42" name="Text 17"/>
          <p:cNvSpPr/>
          <p:nvPr/>
        </p:nvSpPr>
        <p:spPr>
          <a:xfrm>
            <a:off x="762000" y="5848350"/>
            <a:ext cx="6080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Non rispetto delle procedure di autorizzazione</a:t>
            </a:r>
            <a:endParaRPr lang="en-US" sz="1400" dirty="0"/>
          </a:p>
        </p:txBody>
      </p:sp>
      <p:sp>
        <p:nvSpPr>
          <p:cNvPr id="43" name="Text 18"/>
          <p:cNvSpPr/>
          <p:nvPr/>
        </p:nvSpPr>
        <p:spPr>
          <a:xfrm>
            <a:off x="6629400" y="5086350"/>
            <a:ext cx="50673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Responsabilità</a:t>
            </a:r>
            <a:endParaRPr lang="en-US" sz="1200" dirty="0"/>
          </a:p>
        </p:txBody>
      </p:sp>
      <p:sp>
        <p:nvSpPr>
          <p:cNvPr id="44" name="Text 19"/>
          <p:cNvSpPr/>
          <p:nvPr/>
        </p:nvSpPr>
        <p:spPr>
          <a:xfrm>
            <a:off x="6362700" y="5391150"/>
            <a:ext cx="50673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 soggetti autorizzati sono personalmente responsabili di qualsiasi violazione legata a un utilizzo non conforme alla normativa vigente, come specificato dall'articolo 112-quater del decreto legislativo 24 aprile 2006, n. 219.</a:t>
            </a:r>
            <a:endParaRPr lang="en-US" sz="1400" dirty="0"/>
          </a:p>
        </p:txBody>
      </p:sp>
      <p:sp>
        <p:nvSpPr>
          <p:cNvPr id="45" name="Text 20"/>
          <p:cNvSpPr/>
          <p:nvPr/>
        </p:nvSpPr>
        <p:spPr>
          <a:xfrm>
            <a:off x="-762000" y="6915150"/>
            <a:ext cx="137160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La conformità alla normativa è fondamentale per garantire la sicurezza dei consumatori e la legalità delle operazioni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1736</Words>
  <Application>Microsoft Office PowerPoint</Application>
  <PresentationFormat>Widescreen</PresentationFormat>
  <Paragraphs>221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Arial</vt:lpstr>
      <vt:lpstr>ui-sans-serif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utente1</cp:lastModifiedBy>
  <cp:revision>6</cp:revision>
  <dcterms:created xsi:type="dcterms:W3CDTF">2025-10-27T10:38:17Z</dcterms:created>
  <dcterms:modified xsi:type="dcterms:W3CDTF">2026-01-13T15:58:16Z</dcterms:modified>
</cp:coreProperties>
</file>